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0" r:id="rId5"/>
    <p:sldId id="270" r:id="rId6"/>
    <p:sldId id="266" r:id="rId7"/>
    <p:sldId id="263" r:id="rId8"/>
    <p:sldId id="265" r:id="rId9"/>
    <p:sldId id="271" r:id="rId10"/>
    <p:sldId id="268" r:id="rId11"/>
    <p:sldId id="267"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1A02A-7235-4AB0-A0E6-60841D6DE2FC}"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E24B8-2D85-44E4-A104-DEA8386074C3}" type="slidenum">
              <a:rPr lang="en-US" smtClean="0"/>
              <a:t>‹#›</a:t>
            </a:fld>
            <a:endParaRPr lang="en-US"/>
          </a:p>
        </p:txBody>
      </p:sp>
    </p:spTree>
    <p:extLst>
      <p:ext uri="{BB962C8B-B14F-4D97-AF65-F5344CB8AC3E}">
        <p14:creationId xmlns:p14="http://schemas.microsoft.com/office/powerpoint/2010/main" val="302882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2175-C678-41B6-9148-86DDF768C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0459C1-8A19-4DFB-8B0D-8D5404169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F1B515-5C2C-4527-B771-2023D9A3BD44}"/>
              </a:ext>
            </a:extLst>
          </p:cNvPr>
          <p:cNvSpPr>
            <a:spLocks noGrp="1"/>
          </p:cNvSpPr>
          <p:nvPr>
            <p:ph type="dt" sz="half" idx="10"/>
          </p:nvPr>
        </p:nvSpPr>
        <p:spPr/>
        <p:txBody>
          <a:bodyPr/>
          <a:lstStyle/>
          <a:p>
            <a:fld id="{42CD596D-523F-4575-8FE3-95D3020E57F4}" type="datetime1">
              <a:rPr lang="en-US" smtClean="0"/>
              <a:t>4/7/2022</a:t>
            </a:fld>
            <a:endParaRPr lang="en-US"/>
          </a:p>
        </p:txBody>
      </p:sp>
      <p:sp>
        <p:nvSpPr>
          <p:cNvPr id="5" name="Footer Placeholder 4">
            <a:extLst>
              <a:ext uri="{FF2B5EF4-FFF2-40B4-BE49-F238E27FC236}">
                <a16:creationId xmlns:a16="http://schemas.microsoft.com/office/drawing/2014/main" id="{3FE446B1-69A9-4051-AF8C-B913F445B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2CDBD-5B74-4A41-A906-FB9712FAEF5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21682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3377-C3ED-4D6B-A9A1-DE767E00C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699655-8D7C-4E29-9C6D-613C282B62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250B1-5B08-4F9E-9612-E17D3D492C6C}"/>
              </a:ext>
            </a:extLst>
          </p:cNvPr>
          <p:cNvSpPr>
            <a:spLocks noGrp="1"/>
          </p:cNvSpPr>
          <p:nvPr>
            <p:ph type="dt" sz="half" idx="10"/>
          </p:nvPr>
        </p:nvSpPr>
        <p:spPr/>
        <p:txBody>
          <a:bodyPr/>
          <a:lstStyle/>
          <a:p>
            <a:fld id="{C0FFC117-88A8-4007-8AED-AE8984E30A14}" type="datetime1">
              <a:rPr lang="en-US" smtClean="0"/>
              <a:t>4/7/2022</a:t>
            </a:fld>
            <a:endParaRPr lang="en-US"/>
          </a:p>
        </p:txBody>
      </p:sp>
      <p:sp>
        <p:nvSpPr>
          <p:cNvPr id="5" name="Footer Placeholder 4">
            <a:extLst>
              <a:ext uri="{FF2B5EF4-FFF2-40B4-BE49-F238E27FC236}">
                <a16:creationId xmlns:a16="http://schemas.microsoft.com/office/drawing/2014/main" id="{83941594-30B3-45D9-95A4-614279A6A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0A5DE-92B5-4E74-A18E-A223C392C118}"/>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9299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1B8-7647-40E4-91B0-34B7B7AF92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3A514-9B48-451B-BF4C-5EA6C3A73B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C1269-0414-4231-BD7B-CF4BA81298BF}"/>
              </a:ext>
            </a:extLst>
          </p:cNvPr>
          <p:cNvSpPr>
            <a:spLocks noGrp="1"/>
          </p:cNvSpPr>
          <p:nvPr>
            <p:ph type="dt" sz="half" idx="10"/>
          </p:nvPr>
        </p:nvSpPr>
        <p:spPr/>
        <p:txBody>
          <a:bodyPr/>
          <a:lstStyle/>
          <a:p>
            <a:fld id="{410CEFF3-FBC3-4BC9-AE15-1258BF604D69}" type="datetime1">
              <a:rPr lang="en-US" smtClean="0"/>
              <a:t>4/7/2022</a:t>
            </a:fld>
            <a:endParaRPr lang="en-US"/>
          </a:p>
        </p:txBody>
      </p:sp>
      <p:sp>
        <p:nvSpPr>
          <p:cNvPr id="5" name="Footer Placeholder 4">
            <a:extLst>
              <a:ext uri="{FF2B5EF4-FFF2-40B4-BE49-F238E27FC236}">
                <a16:creationId xmlns:a16="http://schemas.microsoft.com/office/drawing/2014/main" id="{DF72EFDE-9131-4DD7-A084-D06229B4E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8BDE7-AFF7-4119-9A75-DEC91DCEF02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54508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3917-96B4-483D-8A45-0801206C6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B0A580-8A09-4F6C-ADDB-C508CE1329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0AFB6-5875-4452-95C1-7C42A720F325}"/>
              </a:ext>
            </a:extLst>
          </p:cNvPr>
          <p:cNvSpPr>
            <a:spLocks noGrp="1"/>
          </p:cNvSpPr>
          <p:nvPr>
            <p:ph type="dt" sz="half" idx="10"/>
          </p:nvPr>
        </p:nvSpPr>
        <p:spPr/>
        <p:txBody>
          <a:bodyPr/>
          <a:lstStyle/>
          <a:p>
            <a:fld id="{A1EA7D5F-0C3A-4C73-B729-09421D177F18}" type="datetime1">
              <a:rPr lang="en-US" smtClean="0"/>
              <a:t>4/7/2022</a:t>
            </a:fld>
            <a:endParaRPr lang="en-US"/>
          </a:p>
        </p:txBody>
      </p:sp>
      <p:sp>
        <p:nvSpPr>
          <p:cNvPr id="5" name="Footer Placeholder 4">
            <a:extLst>
              <a:ext uri="{FF2B5EF4-FFF2-40B4-BE49-F238E27FC236}">
                <a16:creationId xmlns:a16="http://schemas.microsoft.com/office/drawing/2014/main" id="{3B3966BF-4C71-4877-A100-72AE059BE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2A7E9-DCF9-4484-9711-C00627A9202E}"/>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2272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C93-B299-4C90-A6DC-5B8E4C6BD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667C6-AC5C-4ACF-9740-370567DDBF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DA41B4-4611-4F72-9E8C-55404784F1CE}"/>
              </a:ext>
            </a:extLst>
          </p:cNvPr>
          <p:cNvSpPr>
            <a:spLocks noGrp="1"/>
          </p:cNvSpPr>
          <p:nvPr>
            <p:ph type="dt" sz="half" idx="10"/>
          </p:nvPr>
        </p:nvSpPr>
        <p:spPr/>
        <p:txBody>
          <a:bodyPr/>
          <a:lstStyle/>
          <a:p>
            <a:fld id="{9E07B7CE-B821-4D15-8252-AC72EFBB50F5}" type="datetime1">
              <a:rPr lang="en-US" smtClean="0"/>
              <a:t>4/7/2022</a:t>
            </a:fld>
            <a:endParaRPr lang="en-US"/>
          </a:p>
        </p:txBody>
      </p:sp>
      <p:sp>
        <p:nvSpPr>
          <p:cNvPr id="5" name="Footer Placeholder 4">
            <a:extLst>
              <a:ext uri="{FF2B5EF4-FFF2-40B4-BE49-F238E27FC236}">
                <a16:creationId xmlns:a16="http://schemas.microsoft.com/office/drawing/2014/main" id="{ABE2F124-4D77-4AB8-9CE8-84055588C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703FE-0AEC-4FA4-8442-6100C71C5752}"/>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005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7604-6781-47BE-AE09-0492E6CFD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657AC9-53A0-4431-AD67-B2F2AFDD3D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979CC-1958-4A49-8E80-74160A540F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94AA9D-4EAB-4651-9340-93310F3FA63E}"/>
              </a:ext>
            </a:extLst>
          </p:cNvPr>
          <p:cNvSpPr>
            <a:spLocks noGrp="1"/>
          </p:cNvSpPr>
          <p:nvPr>
            <p:ph type="dt" sz="half" idx="10"/>
          </p:nvPr>
        </p:nvSpPr>
        <p:spPr/>
        <p:txBody>
          <a:bodyPr/>
          <a:lstStyle/>
          <a:p>
            <a:fld id="{ED5B3560-5299-4DAF-90AB-369E5937D2C1}" type="datetime1">
              <a:rPr lang="en-US" smtClean="0"/>
              <a:t>4/7/2022</a:t>
            </a:fld>
            <a:endParaRPr lang="en-US"/>
          </a:p>
        </p:txBody>
      </p:sp>
      <p:sp>
        <p:nvSpPr>
          <p:cNvPr id="6" name="Footer Placeholder 5">
            <a:extLst>
              <a:ext uri="{FF2B5EF4-FFF2-40B4-BE49-F238E27FC236}">
                <a16:creationId xmlns:a16="http://schemas.microsoft.com/office/drawing/2014/main" id="{95BB0BD0-1C18-4216-A378-2D996C2D4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4D527-5C84-4D09-A04D-BF67A706EE3C}"/>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58171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C30E-3954-4610-A67F-0DF0CD51D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1B4004-C37B-4959-86BF-EAFAA6C32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301265-D72B-4223-8978-592548F3C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3D6FC-975F-442C-A180-75F346477C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E7D2A-71D4-4418-B980-BE8951BA1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6C5B57-F94C-41A6-828B-9CA0DA3CA96D}"/>
              </a:ext>
            </a:extLst>
          </p:cNvPr>
          <p:cNvSpPr>
            <a:spLocks noGrp="1"/>
          </p:cNvSpPr>
          <p:nvPr>
            <p:ph type="dt" sz="half" idx="10"/>
          </p:nvPr>
        </p:nvSpPr>
        <p:spPr/>
        <p:txBody>
          <a:bodyPr/>
          <a:lstStyle/>
          <a:p>
            <a:fld id="{B7D7FB00-4600-4ACD-B942-FE47EDF5B867}" type="datetime1">
              <a:rPr lang="en-US" smtClean="0"/>
              <a:t>4/7/2022</a:t>
            </a:fld>
            <a:endParaRPr lang="en-US"/>
          </a:p>
        </p:txBody>
      </p:sp>
      <p:sp>
        <p:nvSpPr>
          <p:cNvPr id="8" name="Footer Placeholder 7">
            <a:extLst>
              <a:ext uri="{FF2B5EF4-FFF2-40B4-BE49-F238E27FC236}">
                <a16:creationId xmlns:a16="http://schemas.microsoft.com/office/drawing/2014/main" id="{AD230E18-D5A2-4620-8C09-372F2BEF01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30643F-BDF9-486B-B9DF-E4422BE1A7F4}"/>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39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A0B-478B-4E5E-9BA7-B98ADC192A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AA848-FE74-40B0-A1F1-B616BE7279FA}"/>
              </a:ext>
            </a:extLst>
          </p:cNvPr>
          <p:cNvSpPr>
            <a:spLocks noGrp="1"/>
          </p:cNvSpPr>
          <p:nvPr>
            <p:ph type="dt" sz="half" idx="10"/>
          </p:nvPr>
        </p:nvSpPr>
        <p:spPr/>
        <p:txBody>
          <a:bodyPr/>
          <a:lstStyle/>
          <a:p>
            <a:fld id="{2272FDD8-D986-4E56-9830-3567E2AEDF68}" type="datetime1">
              <a:rPr lang="en-US" smtClean="0"/>
              <a:t>4/7/2022</a:t>
            </a:fld>
            <a:endParaRPr lang="en-US"/>
          </a:p>
        </p:txBody>
      </p:sp>
      <p:sp>
        <p:nvSpPr>
          <p:cNvPr id="4" name="Footer Placeholder 3">
            <a:extLst>
              <a:ext uri="{FF2B5EF4-FFF2-40B4-BE49-F238E27FC236}">
                <a16:creationId xmlns:a16="http://schemas.microsoft.com/office/drawing/2014/main" id="{CCA44A39-EBE5-4C41-B226-043AED19AD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499D5-8ADE-4657-A87F-30E572853A59}"/>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00890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174-B543-46BF-9143-B83954185280}"/>
              </a:ext>
            </a:extLst>
          </p:cNvPr>
          <p:cNvSpPr>
            <a:spLocks noGrp="1"/>
          </p:cNvSpPr>
          <p:nvPr>
            <p:ph type="dt" sz="half" idx="10"/>
          </p:nvPr>
        </p:nvSpPr>
        <p:spPr/>
        <p:txBody>
          <a:bodyPr/>
          <a:lstStyle/>
          <a:p>
            <a:fld id="{9544AB2C-00D6-4B40-8B39-75F84341A3C2}" type="datetime1">
              <a:rPr lang="en-US" smtClean="0"/>
              <a:t>4/7/2022</a:t>
            </a:fld>
            <a:endParaRPr lang="en-US"/>
          </a:p>
        </p:txBody>
      </p:sp>
      <p:sp>
        <p:nvSpPr>
          <p:cNvPr id="3" name="Footer Placeholder 2">
            <a:extLst>
              <a:ext uri="{FF2B5EF4-FFF2-40B4-BE49-F238E27FC236}">
                <a16:creationId xmlns:a16="http://schemas.microsoft.com/office/drawing/2014/main" id="{427766FD-8822-49E5-A7F7-466C9B2587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E825C-5BCE-42A3-BEE0-FFAFD595E0A1}"/>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9220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AE85-5B9C-4B49-8093-958645D39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7F88CA-D31E-4C3A-8C2F-C56D1D4FDF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73636-A05E-47E7-909E-9143B7E6B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BB576-F56B-4D95-89DF-CF500EAC18B9}"/>
              </a:ext>
            </a:extLst>
          </p:cNvPr>
          <p:cNvSpPr>
            <a:spLocks noGrp="1"/>
          </p:cNvSpPr>
          <p:nvPr>
            <p:ph type="dt" sz="half" idx="10"/>
          </p:nvPr>
        </p:nvSpPr>
        <p:spPr/>
        <p:txBody>
          <a:bodyPr/>
          <a:lstStyle/>
          <a:p>
            <a:fld id="{7A43911D-ED80-4C55-AECA-634B7A296497}" type="datetime1">
              <a:rPr lang="en-US" smtClean="0"/>
              <a:t>4/7/2022</a:t>
            </a:fld>
            <a:endParaRPr lang="en-US"/>
          </a:p>
        </p:txBody>
      </p:sp>
      <p:sp>
        <p:nvSpPr>
          <p:cNvPr id="6" name="Footer Placeholder 5">
            <a:extLst>
              <a:ext uri="{FF2B5EF4-FFF2-40B4-BE49-F238E27FC236}">
                <a16:creationId xmlns:a16="http://schemas.microsoft.com/office/drawing/2014/main" id="{BD6C7BC5-6861-459F-A1A5-303DEE80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68BF3-B6CE-42DB-B7F0-0E1B792708D7}"/>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36928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02EE-F8A0-41BE-A516-C71342D27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E20CE0-2565-4682-B670-E42B2A60E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7E3D8-381B-41BF-9506-1CAE29C98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AAC67-81EC-47EE-A095-8E670BC0FBAB}"/>
              </a:ext>
            </a:extLst>
          </p:cNvPr>
          <p:cNvSpPr>
            <a:spLocks noGrp="1"/>
          </p:cNvSpPr>
          <p:nvPr>
            <p:ph type="dt" sz="half" idx="10"/>
          </p:nvPr>
        </p:nvSpPr>
        <p:spPr/>
        <p:txBody>
          <a:bodyPr/>
          <a:lstStyle/>
          <a:p>
            <a:fld id="{741C5041-90C8-4261-A760-20A4ABD5A8CD}" type="datetime1">
              <a:rPr lang="en-US" smtClean="0"/>
              <a:t>4/7/2022</a:t>
            </a:fld>
            <a:endParaRPr lang="en-US"/>
          </a:p>
        </p:txBody>
      </p:sp>
      <p:sp>
        <p:nvSpPr>
          <p:cNvPr id="6" name="Footer Placeholder 5">
            <a:extLst>
              <a:ext uri="{FF2B5EF4-FFF2-40B4-BE49-F238E27FC236}">
                <a16:creationId xmlns:a16="http://schemas.microsoft.com/office/drawing/2014/main" id="{90F8A2D5-FCAC-448D-8E6B-B2F1DC377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BA11B-C53F-4990-8ABD-D86C8940C26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13372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C5485-CE74-44F3-898A-C83478333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90818-47D6-47A9-9847-EF4677B66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79948-30AE-41FD-946D-0B1A17751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A154C1-B907-4641-BC9B-1468D7E9A97F}" type="datetime1">
              <a:rPr lang="en-US" smtClean="0"/>
              <a:t>4/7/2022</a:t>
            </a:fld>
            <a:endParaRPr lang="en-US"/>
          </a:p>
        </p:txBody>
      </p:sp>
      <p:sp>
        <p:nvSpPr>
          <p:cNvPr id="5" name="Footer Placeholder 4">
            <a:extLst>
              <a:ext uri="{FF2B5EF4-FFF2-40B4-BE49-F238E27FC236}">
                <a16:creationId xmlns:a16="http://schemas.microsoft.com/office/drawing/2014/main" id="{6D7FF1A4-86F6-4B9B-B7E7-55FC2D266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6B3B2D-3DA5-44E5-8FE4-7EBBC1B114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50512-D934-43CA-A84A-C366EABA9236}" type="slidenum">
              <a:rPr lang="en-US" smtClean="0"/>
              <a:t>‹#›</a:t>
            </a:fld>
            <a:endParaRPr lang="en-US"/>
          </a:p>
        </p:txBody>
      </p:sp>
    </p:spTree>
    <p:extLst>
      <p:ext uri="{BB962C8B-B14F-4D97-AF65-F5344CB8AC3E}">
        <p14:creationId xmlns:p14="http://schemas.microsoft.com/office/powerpoint/2010/main" val="140918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gif"/><Relationship Id="rId10" Type="http://schemas.openxmlformats.org/officeDocument/2006/relationships/image" Target="../media/image11.png"/><Relationship Id="rId4" Type="http://schemas.openxmlformats.org/officeDocument/2006/relationships/image" Target="../media/image5.gif"/><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4B13B-C3AF-44AE-96C0-5C000F54549D}"/>
              </a:ext>
            </a:extLst>
          </p:cNvPr>
          <p:cNvSpPr>
            <a:spLocks noGrp="1"/>
          </p:cNvSpPr>
          <p:nvPr>
            <p:ph type="ctrTitle"/>
          </p:nvPr>
        </p:nvSpPr>
        <p:spPr>
          <a:xfrm>
            <a:off x="1405609" y="2523834"/>
            <a:ext cx="9783204" cy="1342409"/>
          </a:xfrm>
        </p:spPr>
        <p:txBody>
          <a:bodyPr>
            <a:noAutofit/>
          </a:bodyPr>
          <a:lstStyle/>
          <a:p>
            <a:pPr>
              <a:lnSpc>
                <a:spcPct val="150000"/>
              </a:lnSpc>
            </a:pPr>
            <a:r>
              <a:rPr lang="en-US" sz="2800" b="1" dirty="0">
                <a:latin typeface="Times New Roman" panose="02020603050405020304" pitchFamily="18" charset="0"/>
                <a:cs typeface="Times New Roman" panose="02020603050405020304" pitchFamily="18" charset="0"/>
              </a:rPr>
              <a:t>AUTOMATIC BRAKING AND SPEED CONTROL SYSTEM USING DEEP NEURAL NETWORKS</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2E708078-35EC-4139-9B9C-744890A86A2A}"/>
              </a:ext>
            </a:extLst>
          </p:cNvPr>
          <p:cNvSpPr>
            <a:spLocks noGrp="1"/>
          </p:cNvSpPr>
          <p:nvPr>
            <p:ph type="sldNum" sz="quarter" idx="12"/>
          </p:nvPr>
        </p:nvSpPr>
        <p:spPr>
          <a:xfrm>
            <a:off x="11065523" y="6380665"/>
            <a:ext cx="640135" cy="365125"/>
          </a:xfrm>
        </p:spPr>
        <p:txBody>
          <a:bodyPr/>
          <a:lstStyle/>
          <a:p>
            <a:fld id="{3C5ECC60-ED1E-4614-AE46-D0169A30BDC4}" type="slidenum">
              <a:rPr lang="en-IN" b="1" smtClean="0">
                <a:solidFill>
                  <a:schemeClr val="bg1">
                    <a:lumMod val="65000"/>
                  </a:schemeClr>
                </a:solidFill>
              </a:rPr>
              <a:pPr/>
              <a:t>1</a:t>
            </a:fld>
            <a:r>
              <a:rPr lang="en-IN" b="1" dirty="0">
                <a:solidFill>
                  <a:schemeClr val="bg1">
                    <a:lumMod val="65000"/>
                  </a:schemeClr>
                </a:solidFill>
              </a:rPr>
              <a:t>/11</a:t>
            </a:r>
          </a:p>
        </p:txBody>
      </p:sp>
      <p:sp>
        <p:nvSpPr>
          <p:cNvPr id="7" name="Date Placeholder 5">
            <a:extLst>
              <a:ext uri="{FF2B5EF4-FFF2-40B4-BE49-F238E27FC236}">
                <a16:creationId xmlns:a16="http://schemas.microsoft.com/office/drawing/2014/main" id="{6F8CCB7C-3B79-43BA-B989-E767383529DE}"/>
              </a:ext>
            </a:extLst>
          </p:cNvPr>
          <p:cNvSpPr>
            <a:spLocks noGrp="1"/>
          </p:cNvSpPr>
          <p:nvPr>
            <p:ph type="dt" sz="half" idx="10"/>
          </p:nvPr>
        </p:nvSpPr>
        <p:spPr>
          <a:xfrm>
            <a:off x="262609" y="6381115"/>
            <a:ext cx="2286000" cy="365125"/>
          </a:xfrm>
        </p:spPr>
        <p:txBody>
          <a:bodyPr/>
          <a:lstStyle/>
          <a:p>
            <a:r>
              <a:rPr lang="en-US" dirty="0"/>
              <a:t>07/04/2022</a:t>
            </a:r>
            <a:endParaRPr lang="en-IN" b="1" dirty="0">
              <a:solidFill>
                <a:schemeClr val="tx1"/>
              </a:solidFill>
            </a:endParaRPr>
          </a:p>
        </p:txBody>
      </p:sp>
      <p:pic>
        <p:nvPicPr>
          <p:cNvPr id="11" name="Picture 10">
            <a:extLst>
              <a:ext uri="{FF2B5EF4-FFF2-40B4-BE49-F238E27FC236}">
                <a16:creationId xmlns:a16="http://schemas.microsoft.com/office/drawing/2014/main" id="{2899BB85-86FF-4D9B-905C-13B2F99BA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99" y="41747"/>
            <a:ext cx="9045431" cy="1996605"/>
          </a:xfrm>
          <a:prstGeom prst="rect">
            <a:avLst/>
          </a:prstGeom>
        </p:spPr>
      </p:pic>
      <p:sp>
        <p:nvSpPr>
          <p:cNvPr id="12" name="Subtitle 2">
            <a:extLst>
              <a:ext uri="{FF2B5EF4-FFF2-40B4-BE49-F238E27FC236}">
                <a16:creationId xmlns:a16="http://schemas.microsoft.com/office/drawing/2014/main" id="{4A151ADD-EDFC-4D57-93A3-CE5125777FA8}"/>
              </a:ext>
            </a:extLst>
          </p:cNvPr>
          <p:cNvSpPr txBox="1">
            <a:spLocks/>
          </p:cNvSpPr>
          <p:nvPr/>
        </p:nvSpPr>
        <p:spPr>
          <a:xfrm>
            <a:off x="2050912" y="4182224"/>
            <a:ext cx="4045088"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err="1">
                <a:latin typeface="Times New Roman" panose="02020603050405020304" pitchFamily="18" charset="0"/>
                <a:cs typeface="Times New Roman" panose="02020603050405020304" pitchFamily="18" charset="0"/>
              </a:rPr>
              <a:t>Eastan</a:t>
            </a:r>
            <a:r>
              <a:rPr lang="en-US" sz="2000" dirty="0">
                <a:latin typeface="Times New Roman" panose="02020603050405020304" pitchFamily="18" charset="0"/>
                <a:cs typeface="Times New Roman" panose="02020603050405020304" pitchFamily="18" charset="0"/>
              </a:rPr>
              <a:t> Saldanha (4NM19ME036)</a:t>
            </a:r>
            <a:endParaRPr lang="en-IN"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C608102-AAA8-4AEE-A976-7F2736679740}"/>
              </a:ext>
            </a:extLst>
          </p:cNvPr>
          <p:cNvSpPr/>
          <p:nvPr/>
        </p:nvSpPr>
        <p:spPr>
          <a:xfrm>
            <a:off x="2984310" y="5290657"/>
            <a:ext cx="6096000" cy="925703"/>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Guide: </a:t>
            </a:r>
            <a:r>
              <a:rPr lang="en-US" sz="2000" b="1" dirty="0">
                <a:solidFill>
                  <a:schemeClr val="tx1"/>
                </a:solidFill>
                <a:latin typeface="Times New Roman" panose="02020603050405020304" pitchFamily="18" charset="0"/>
                <a:cs typeface="Times New Roman" panose="02020603050405020304" pitchFamily="18" charset="0"/>
              </a:rPr>
              <a:t>Mr. Adarsh Rai</a:t>
            </a:r>
            <a:endPar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Dept of Mech. </a:t>
            </a:r>
            <a:r>
              <a:rPr lang="en-US" sz="2000"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Engg</a:t>
            </a: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NMAMIT </a:t>
            </a:r>
            <a:r>
              <a:rPr lang="en-US" sz="2000"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Nitte</a:t>
            </a:r>
            <a:endPar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8671FE42-30E9-4208-91B5-D9BE2F0B80DE}"/>
              </a:ext>
            </a:extLst>
          </p:cNvPr>
          <p:cNvSpPr/>
          <p:nvPr/>
        </p:nvSpPr>
        <p:spPr>
          <a:xfrm>
            <a:off x="2522417" y="2051981"/>
            <a:ext cx="7019787" cy="400110"/>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MINI PROJECT PROGRESS PRESENTATION- 19ME606  </a:t>
            </a:r>
            <a:endParaRPr lang="en-US" sz="2000" dirty="0">
              <a:solidFill>
                <a:schemeClr val="tx1"/>
              </a:solidFill>
            </a:endParaRPr>
          </a:p>
        </p:txBody>
      </p:sp>
      <p:sp>
        <p:nvSpPr>
          <p:cNvPr id="22" name="Frame 21">
            <a:extLst>
              <a:ext uri="{FF2B5EF4-FFF2-40B4-BE49-F238E27FC236}">
                <a16:creationId xmlns:a16="http://schemas.microsoft.com/office/drawing/2014/main" id="{0888DD0F-2796-44B2-80A9-0925EF050C1F}"/>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13" name="Subtitle 2">
            <a:extLst>
              <a:ext uri="{FF2B5EF4-FFF2-40B4-BE49-F238E27FC236}">
                <a16:creationId xmlns:a16="http://schemas.microsoft.com/office/drawing/2014/main" id="{E7B08DEC-77D8-47F2-9EA7-C705104A235F}"/>
              </a:ext>
            </a:extLst>
          </p:cNvPr>
          <p:cNvSpPr txBox="1">
            <a:spLocks/>
          </p:cNvSpPr>
          <p:nvPr/>
        </p:nvSpPr>
        <p:spPr>
          <a:xfrm>
            <a:off x="6166814" y="4141018"/>
            <a:ext cx="3565979"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a:latin typeface="Times New Roman" panose="02020603050405020304" pitchFamily="18" charset="0"/>
                <a:cs typeface="Times New Roman" panose="02020603050405020304" pitchFamily="18" charset="0"/>
              </a:rPr>
              <a:t>Chethan (4NM19ME025)</a:t>
            </a:r>
            <a:endParaRPr lang="en-IN" sz="2000" dirty="0">
              <a:latin typeface="Times New Roman" panose="02020603050405020304" pitchFamily="18" charset="0"/>
              <a:cs typeface="Times New Roman" panose="02020603050405020304" pitchFamily="18" charset="0"/>
            </a:endParaRPr>
          </a:p>
        </p:txBody>
      </p:sp>
      <p:sp>
        <p:nvSpPr>
          <p:cNvPr id="14" name="Date Placeholder 5">
            <a:extLst>
              <a:ext uri="{FF2B5EF4-FFF2-40B4-BE49-F238E27FC236}">
                <a16:creationId xmlns:a16="http://schemas.microsoft.com/office/drawing/2014/main" id="{1F3D77E1-52C6-43FB-B050-66A6D29946D8}"/>
              </a:ext>
            </a:extLst>
          </p:cNvPr>
          <p:cNvSpPr txBox="1">
            <a:spLocks/>
          </p:cNvSpPr>
          <p:nvPr/>
        </p:nvSpPr>
        <p:spPr>
          <a:xfrm>
            <a:off x="4661864" y="6380664"/>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95393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0" grpId="0" animBg="1"/>
      <p:bldP spid="21"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07/04/2022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10</a:t>
            </a:fld>
            <a:r>
              <a:rPr lang="en-US" dirty="0"/>
              <a:t>/11</a:t>
            </a:r>
          </a:p>
        </p:txBody>
      </p:sp>
      <p:sp>
        <p:nvSpPr>
          <p:cNvPr id="8" name="TextBox 7">
            <a:extLst>
              <a:ext uri="{FF2B5EF4-FFF2-40B4-BE49-F238E27FC236}">
                <a16:creationId xmlns:a16="http://schemas.microsoft.com/office/drawing/2014/main" id="{81BF6A58-7E9B-4BE1-BD75-819B6E40F8CE}"/>
              </a:ext>
            </a:extLst>
          </p:cNvPr>
          <p:cNvSpPr txBox="1"/>
          <p:nvPr/>
        </p:nvSpPr>
        <p:spPr>
          <a:xfrm>
            <a:off x="641314" y="635983"/>
            <a:ext cx="6024937" cy="49417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Train the weights of network to minimize the mean-squared error between the speed value output by the network and the actual speed for corresponding image</a:t>
            </a:r>
            <a:endParaRPr lang="en-US" sz="1600"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Training data is to be  collected by driving on a wide variety of roads and in a diverse set of lighting and weather conditions</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Gathered driving data from nearby roads with different driving  scenarios </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Evaluation is based on its prediction for the test sample </a:t>
            </a:r>
          </a:p>
          <a:p>
            <a:pPr marL="285750" indent="-285750">
              <a:lnSpc>
                <a:spcPct val="20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7" name="Picture 6">
            <a:extLst>
              <a:ext uri="{FF2B5EF4-FFF2-40B4-BE49-F238E27FC236}">
                <a16:creationId xmlns:a16="http://schemas.microsoft.com/office/drawing/2014/main" id="{C1F155BA-7B99-4439-8C01-ECCB7C700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769" y="1279595"/>
            <a:ext cx="2179641" cy="1392844"/>
          </a:xfrm>
          <a:prstGeom prst="rect">
            <a:avLst/>
          </a:prstGeom>
        </p:spPr>
      </p:pic>
      <p:pic>
        <p:nvPicPr>
          <p:cNvPr id="9" name="Picture 8">
            <a:extLst>
              <a:ext uri="{FF2B5EF4-FFF2-40B4-BE49-F238E27FC236}">
                <a16:creationId xmlns:a16="http://schemas.microsoft.com/office/drawing/2014/main" id="{41EE0D73-9379-4AEC-B936-0E9EC576D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53" y="2901369"/>
            <a:ext cx="2004733" cy="1108041"/>
          </a:xfrm>
          <a:prstGeom prst="rect">
            <a:avLst/>
          </a:prstGeom>
        </p:spPr>
      </p:pic>
      <p:pic>
        <p:nvPicPr>
          <p:cNvPr id="11" name="Picture 10">
            <a:extLst>
              <a:ext uri="{FF2B5EF4-FFF2-40B4-BE49-F238E27FC236}">
                <a16:creationId xmlns:a16="http://schemas.microsoft.com/office/drawing/2014/main" id="{D265FCE3-7F7A-40F5-B6BF-8040B5652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470" y="1300213"/>
            <a:ext cx="2058128" cy="1372226"/>
          </a:xfrm>
          <a:prstGeom prst="rect">
            <a:avLst/>
          </a:prstGeom>
        </p:spPr>
      </p:pic>
      <p:pic>
        <p:nvPicPr>
          <p:cNvPr id="12" name="Picture 11">
            <a:extLst>
              <a:ext uri="{FF2B5EF4-FFF2-40B4-BE49-F238E27FC236}">
                <a16:creationId xmlns:a16="http://schemas.microsoft.com/office/drawing/2014/main" id="{17BC5FA2-4DEB-406E-B731-0758F6EF6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3769" y="2854980"/>
            <a:ext cx="2179641" cy="1200821"/>
          </a:xfrm>
          <a:prstGeom prst="rect">
            <a:avLst/>
          </a:prstGeom>
        </p:spPr>
      </p:pic>
      <p:pic>
        <p:nvPicPr>
          <p:cNvPr id="13" name="Picture 12">
            <a:extLst>
              <a:ext uri="{FF2B5EF4-FFF2-40B4-BE49-F238E27FC236}">
                <a16:creationId xmlns:a16="http://schemas.microsoft.com/office/drawing/2014/main" id="{B5BA4EC1-81AA-467A-BF64-B11FE6EE2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779" y="4406760"/>
            <a:ext cx="2064216" cy="1254343"/>
          </a:xfrm>
          <a:prstGeom prst="rect">
            <a:avLst/>
          </a:prstGeom>
        </p:spPr>
      </p:pic>
    </p:spTree>
    <p:extLst>
      <p:ext uri="{BB962C8B-B14F-4D97-AF65-F5344CB8AC3E}">
        <p14:creationId xmlns:p14="http://schemas.microsoft.com/office/powerpoint/2010/main" val="239789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CB7C-0933-4505-9083-2A55022E17EF}"/>
              </a:ext>
            </a:extLst>
          </p:cNvPr>
          <p:cNvSpPr>
            <a:spLocks noGrp="1"/>
          </p:cNvSpPr>
          <p:nvPr>
            <p:ph type="title"/>
          </p:nvPr>
        </p:nvSpPr>
        <p:spPr>
          <a:xfrm>
            <a:off x="819101" y="388709"/>
            <a:ext cx="10515600" cy="726255"/>
          </a:xfrm>
        </p:spPr>
        <p:txBody>
          <a:bodyPr>
            <a:normAutofit/>
          </a:bodyPr>
          <a:lstStyle/>
          <a:p>
            <a:pPr algn="ctr"/>
            <a:r>
              <a:rPr lang="en-US" sz="4000" dirty="0">
                <a:latin typeface="Times New Roman" panose="02020603050405020304" pitchFamily="18" charset="0"/>
                <a:cs typeface="Times New Roman" panose="02020603050405020304" pitchFamily="18" charset="0"/>
              </a:rPr>
              <a:t>Conclusion </a:t>
            </a:r>
          </a:p>
        </p:txBody>
      </p:sp>
      <p:sp>
        <p:nvSpPr>
          <p:cNvPr id="4" name="Date Placeholder 3">
            <a:extLst>
              <a:ext uri="{FF2B5EF4-FFF2-40B4-BE49-F238E27FC236}">
                <a16:creationId xmlns:a16="http://schemas.microsoft.com/office/drawing/2014/main" id="{AA4D43C8-5AA2-49A5-90A3-208CDCBD3198}"/>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FD8F4BB3-7623-4BB4-B418-D372367DE90E}"/>
              </a:ext>
            </a:extLst>
          </p:cNvPr>
          <p:cNvSpPr>
            <a:spLocks noGrp="1"/>
          </p:cNvSpPr>
          <p:nvPr>
            <p:ph type="sldNum" sz="quarter" idx="12"/>
          </p:nvPr>
        </p:nvSpPr>
        <p:spPr>
          <a:xfrm>
            <a:off x="8591501" y="6356349"/>
            <a:ext cx="2743200" cy="365125"/>
          </a:xfrm>
        </p:spPr>
        <p:txBody>
          <a:bodyPr/>
          <a:lstStyle/>
          <a:p>
            <a:fld id="{2F050512-D934-43CA-A84A-C366EABA9236}" type="slidenum">
              <a:rPr lang="en-US" smtClean="0"/>
              <a:t>11</a:t>
            </a:fld>
            <a:r>
              <a:rPr lang="en-US" dirty="0"/>
              <a:t>/11</a:t>
            </a:r>
          </a:p>
        </p:txBody>
      </p:sp>
      <p:sp>
        <p:nvSpPr>
          <p:cNvPr id="6" name="Date Placeholder 5">
            <a:extLst>
              <a:ext uri="{FF2B5EF4-FFF2-40B4-BE49-F238E27FC236}">
                <a16:creationId xmlns:a16="http://schemas.microsoft.com/office/drawing/2014/main" id="{6E23D4AD-3CA1-4D37-AA99-E9EB7DED1B0C}"/>
              </a:ext>
            </a:extLst>
          </p:cNvPr>
          <p:cNvSpPr txBox="1">
            <a:spLocks/>
          </p:cNvSpPr>
          <p:nvPr/>
        </p:nvSpPr>
        <p:spPr>
          <a:xfrm>
            <a:off x="5004964" y="635634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
        <p:nvSpPr>
          <p:cNvPr id="7" name="Rectangle 6">
            <a:extLst>
              <a:ext uri="{FF2B5EF4-FFF2-40B4-BE49-F238E27FC236}">
                <a16:creationId xmlns:a16="http://schemas.microsoft.com/office/drawing/2014/main" id="{00B2B1F0-E794-4B78-97F1-21770C85E3A6}"/>
              </a:ext>
            </a:extLst>
          </p:cNvPr>
          <p:cNvSpPr/>
          <p:nvPr/>
        </p:nvSpPr>
        <p:spPr>
          <a:xfrm>
            <a:off x="982037" y="1207939"/>
            <a:ext cx="10658583" cy="3464410"/>
          </a:xfrm>
          <a:prstGeom prst="rect">
            <a:avLst/>
          </a:prstGeom>
        </p:spPr>
        <p:txBody>
          <a:bodyPr wrap="square">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braking system based on the deep learning is intelligent way of brake control which exhibits desirable and consistent brake control behavior for various scenarios where behavior of the pedestrian is uncertain</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can reduce the velocity of the vehicle automatically when a threatening obstacle is detected</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autonomous braking offers safe and comfortable brake control without exhibiting too early or too late braking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proposed system is more intelligent and prominent over conventional rule-based autonomous braking systems and servers as a principled and goal-oriented system</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has to be trained for lots of kms. with different driving and weather conditions to get desired results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53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A21-B0F6-4261-945A-6323ED88F88D}"/>
              </a:ext>
            </a:extLst>
          </p:cNvPr>
          <p:cNvSpPr>
            <a:spLocks noGrp="1"/>
          </p:cNvSpPr>
          <p:nvPr>
            <p:ph type="title"/>
          </p:nvPr>
        </p:nvSpPr>
        <p:spPr>
          <a:xfrm>
            <a:off x="632717" y="2506359"/>
            <a:ext cx="10515600" cy="1325563"/>
          </a:xfrm>
        </p:spPr>
        <p:txBody>
          <a:bodyPr>
            <a:normAutofit/>
          </a:bodyPr>
          <a:lstStyle/>
          <a:p>
            <a:pPr algn="ctr"/>
            <a:r>
              <a:rPr lang="en-US" sz="6600" dirty="0">
                <a:latin typeface="Times New Roman" panose="02020603050405020304" pitchFamily="18" charset="0"/>
                <a:cs typeface="Times New Roman" panose="02020603050405020304" pitchFamily="18" charset="0"/>
              </a:rPr>
              <a:t>Thank You. </a:t>
            </a:r>
          </a:p>
        </p:txBody>
      </p:sp>
      <p:sp>
        <p:nvSpPr>
          <p:cNvPr id="4" name="Date Placeholder 3">
            <a:extLst>
              <a:ext uri="{FF2B5EF4-FFF2-40B4-BE49-F238E27FC236}">
                <a16:creationId xmlns:a16="http://schemas.microsoft.com/office/drawing/2014/main" id="{8ADCF51F-88A8-47E4-A620-37FBB43420B6}"/>
              </a:ext>
            </a:extLst>
          </p:cNvPr>
          <p:cNvSpPr>
            <a:spLocks noGrp="1"/>
          </p:cNvSpPr>
          <p:nvPr>
            <p:ph type="dt" sz="half" idx="10"/>
          </p:nvPr>
        </p:nvSpPr>
        <p:spPr>
          <a:xfrm>
            <a:off x="478605" y="6349645"/>
            <a:ext cx="2743200" cy="365125"/>
          </a:xfrm>
        </p:spPr>
        <p:txBody>
          <a:bodyPr/>
          <a:lstStyle/>
          <a:p>
            <a:r>
              <a:rPr lang="en-US" dirty="0"/>
              <a:t>07/04/2022</a:t>
            </a:r>
          </a:p>
        </p:txBody>
      </p:sp>
      <p:sp>
        <p:nvSpPr>
          <p:cNvPr id="5" name="Slide Number Placeholder 4">
            <a:extLst>
              <a:ext uri="{FF2B5EF4-FFF2-40B4-BE49-F238E27FC236}">
                <a16:creationId xmlns:a16="http://schemas.microsoft.com/office/drawing/2014/main" id="{33959A04-A56C-42F2-8880-90925C2CC558}"/>
              </a:ext>
            </a:extLst>
          </p:cNvPr>
          <p:cNvSpPr>
            <a:spLocks noGrp="1"/>
          </p:cNvSpPr>
          <p:nvPr>
            <p:ph type="sldNum" sz="quarter" idx="12"/>
          </p:nvPr>
        </p:nvSpPr>
        <p:spPr>
          <a:xfrm>
            <a:off x="8744165" y="6349644"/>
            <a:ext cx="2743200" cy="365125"/>
          </a:xfrm>
        </p:spPr>
        <p:txBody>
          <a:bodyPr/>
          <a:lstStyle/>
          <a:p>
            <a:fld id="{2F050512-D934-43CA-A84A-C366EABA9236}" type="slidenum">
              <a:rPr lang="en-US" smtClean="0"/>
              <a:t>12</a:t>
            </a:fld>
            <a:r>
              <a:rPr lang="en-US" dirty="0"/>
              <a:t>/11</a:t>
            </a:r>
          </a:p>
        </p:txBody>
      </p:sp>
      <p:sp>
        <p:nvSpPr>
          <p:cNvPr id="6" name="Date Placeholder 5">
            <a:extLst>
              <a:ext uri="{FF2B5EF4-FFF2-40B4-BE49-F238E27FC236}">
                <a16:creationId xmlns:a16="http://schemas.microsoft.com/office/drawing/2014/main" id="{61634576-9D1B-4F57-B22D-C9F0EFBCF427}"/>
              </a:ext>
            </a:extLst>
          </p:cNvPr>
          <p:cNvSpPr txBox="1">
            <a:spLocks/>
          </p:cNvSpPr>
          <p:nvPr/>
        </p:nvSpPr>
        <p:spPr>
          <a:xfrm>
            <a:off x="4984416" y="6349644"/>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98593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59B021-163B-4537-A439-7277A1FAC0AC}"/>
              </a:ext>
            </a:extLst>
          </p:cNvPr>
          <p:cNvSpPr txBox="1">
            <a:spLocks/>
          </p:cNvSpPr>
          <p:nvPr/>
        </p:nvSpPr>
        <p:spPr>
          <a:xfrm>
            <a:off x="838200" y="376085"/>
            <a:ext cx="10754032" cy="11430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Flow of the Presentation</a:t>
            </a:r>
            <a:endParaRPr lang="en-US" sz="4000"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B2557D1-28A1-43C0-ABA2-33671B2AFF8C}"/>
              </a:ext>
            </a:extLst>
          </p:cNvPr>
          <p:cNvSpPr txBox="1">
            <a:spLocks/>
          </p:cNvSpPr>
          <p:nvPr/>
        </p:nvSpPr>
        <p:spPr>
          <a:xfrm>
            <a:off x="1153446" y="1737518"/>
            <a:ext cx="10754031" cy="4525963"/>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Introduction</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Literature Review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Objectives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Methodology &amp; Work Done</a:t>
            </a:r>
          </a:p>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Conclusion</a:t>
            </a: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a:p>
            <a:pPr marL="514350" indent="-514350">
              <a:buFont typeface="Arial" pitchFamily="34" charset="0"/>
              <a:buNone/>
            </a:pPr>
            <a:endParaRPr lang="en-US"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7D172704-E2DE-4302-B80C-70076A4BAE1C}"/>
              </a:ext>
            </a:extLst>
          </p:cNvPr>
          <p:cNvSpPr>
            <a:spLocks noGrp="1"/>
          </p:cNvSpPr>
          <p:nvPr>
            <p:ph type="dt" sz="half" idx="10"/>
          </p:nvPr>
        </p:nvSpPr>
        <p:spPr>
          <a:xfrm>
            <a:off x="838200" y="6356350"/>
            <a:ext cx="990600" cy="365125"/>
          </a:xfrm>
        </p:spPr>
        <p:txBody>
          <a:bodyPr/>
          <a:lstStyle/>
          <a:p>
            <a:r>
              <a:rPr lang="en-US" dirty="0"/>
              <a:t>07/04/2022</a:t>
            </a:r>
          </a:p>
        </p:txBody>
      </p:sp>
      <p:sp>
        <p:nvSpPr>
          <p:cNvPr id="7" name="Slide Number Placeholder 6">
            <a:extLst>
              <a:ext uri="{FF2B5EF4-FFF2-40B4-BE49-F238E27FC236}">
                <a16:creationId xmlns:a16="http://schemas.microsoft.com/office/drawing/2014/main" id="{3F8060B1-AE4E-4F4C-8A0C-DB4306E4EE35}"/>
              </a:ext>
            </a:extLst>
          </p:cNvPr>
          <p:cNvSpPr>
            <a:spLocks noGrp="1"/>
          </p:cNvSpPr>
          <p:nvPr>
            <p:ph type="sldNum" sz="quarter" idx="12"/>
          </p:nvPr>
        </p:nvSpPr>
        <p:spPr>
          <a:xfrm>
            <a:off x="8610600" y="6356348"/>
            <a:ext cx="2743200" cy="365125"/>
          </a:xfrm>
        </p:spPr>
        <p:txBody>
          <a:bodyPr/>
          <a:lstStyle/>
          <a:p>
            <a:fld id="{2F050512-D934-43CA-A84A-C366EABA9236}" type="slidenum">
              <a:rPr lang="en-US" smtClean="0"/>
              <a:t>2</a:t>
            </a:fld>
            <a:r>
              <a:rPr lang="en-US" dirty="0"/>
              <a:t>/11</a:t>
            </a:r>
          </a:p>
        </p:txBody>
      </p:sp>
      <p:sp>
        <p:nvSpPr>
          <p:cNvPr id="8" name="Frame 7">
            <a:extLst>
              <a:ext uri="{FF2B5EF4-FFF2-40B4-BE49-F238E27FC236}">
                <a16:creationId xmlns:a16="http://schemas.microsoft.com/office/drawing/2014/main" id="{DF445E3E-6B11-4CA0-9D72-3E1ECEF4DE73}"/>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9" name="Date Placeholder 5">
            <a:extLst>
              <a:ext uri="{FF2B5EF4-FFF2-40B4-BE49-F238E27FC236}">
                <a16:creationId xmlns:a16="http://schemas.microsoft.com/office/drawing/2014/main" id="{41B306D9-A061-47AA-B94F-4DC2B6FF4D7F}"/>
              </a:ext>
            </a:extLst>
          </p:cNvPr>
          <p:cNvSpPr txBox="1">
            <a:spLocks/>
          </p:cNvSpPr>
          <p:nvPr/>
        </p:nvSpPr>
        <p:spPr>
          <a:xfrm>
            <a:off x="5025511"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298776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95BA-6E14-4658-9CD8-2DB04097CCE5}"/>
              </a:ext>
            </a:extLst>
          </p:cNvPr>
          <p:cNvSpPr>
            <a:spLocks noGrp="1"/>
          </p:cNvSpPr>
          <p:nvPr>
            <p:ph type="title"/>
          </p:nvPr>
        </p:nvSpPr>
        <p:spPr>
          <a:xfrm>
            <a:off x="838200" y="315458"/>
            <a:ext cx="10515600" cy="1013848"/>
          </a:xfrm>
        </p:spPr>
        <p:txBody>
          <a:bodyPr>
            <a:normAutofit/>
          </a:bodyPr>
          <a:lstStyle/>
          <a:p>
            <a:pPr algn="ctr"/>
            <a:r>
              <a:rPr lang="en-US" sz="4000" b="1" dirty="0">
                <a:latin typeface="Times New Roman" panose="02020603050405020304" pitchFamily="18" charset="0"/>
                <a:cs typeface="Times New Roman" panose="02020603050405020304" pitchFamily="18" charset="0"/>
              </a:rPr>
              <a:t>1. Introduction</a:t>
            </a:r>
            <a:endParaRPr lang="en-US" sz="4000" dirty="0"/>
          </a:p>
        </p:txBody>
      </p:sp>
      <p:sp>
        <p:nvSpPr>
          <p:cNvPr id="4" name="Date Placeholder 3">
            <a:extLst>
              <a:ext uri="{FF2B5EF4-FFF2-40B4-BE49-F238E27FC236}">
                <a16:creationId xmlns:a16="http://schemas.microsoft.com/office/drawing/2014/main" id="{A1E0FCC7-CEF9-4A2B-8AE2-1457D96EE4EE}"/>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656D68D5-F22B-4809-AC6D-F254A81CB264}"/>
              </a:ext>
            </a:extLst>
          </p:cNvPr>
          <p:cNvSpPr>
            <a:spLocks noGrp="1"/>
          </p:cNvSpPr>
          <p:nvPr>
            <p:ph type="sldNum" sz="quarter" idx="12"/>
          </p:nvPr>
        </p:nvSpPr>
        <p:spPr>
          <a:xfrm>
            <a:off x="8610600" y="6356349"/>
            <a:ext cx="2743200" cy="365125"/>
          </a:xfrm>
        </p:spPr>
        <p:txBody>
          <a:bodyPr/>
          <a:lstStyle/>
          <a:p>
            <a:fld id="{2F050512-D934-43CA-A84A-C366EABA9236}" type="slidenum">
              <a:rPr lang="en-US" smtClean="0"/>
              <a:t>3</a:t>
            </a:fld>
            <a:r>
              <a:rPr lang="en-US" dirty="0"/>
              <a:t>/11</a:t>
            </a:r>
          </a:p>
        </p:txBody>
      </p:sp>
      <p:sp>
        <p:nvSpPr>
          <p:cNvPr id="6" name="Date Placeholder 5">
            <a:extLst>
              <a:ext uri="{FF2B5EF4-FFF2-40B4-BE49-F238E27FC236}">
                <a16:creationId xmlns:a16="http://schemas.microsoft.com/office/drawing/2014/main" id="{7B6EBD08-C1BB-423D-BD4D-85E75FEEA279}"/>
              </a:ext>
            </a:extLst>
          </p:cNvPr>
          <p:cNvSpPr txBox="1">
            <a:spLocks/>
          </p:cNvSpPr>
          <p:nvPr/>
        </p:nvSpPr>
        <p:spPr>
          <a:xfrm>
            <a:off x="4974141" y="6356350"/>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
        <p:nvSpPr>
          <p:cNvPr id="7" name="TextBox 6">
            <a:extLst>
              <a:ext uri="{FF2B5EF4-FFF2-40B4-BE49-F238E27FC236}">
                <a16:creationId xmlns:a16="http://schemas.microsoft.com/office/drawing/2014/main" id="{BCEA2788-DC8D-4A05-B737-8F32CABD7F4E}"/>
              </a:ext>
            </a:extLst>
          </p:cNvPr>
          <p:cNvSpPr txBox="1"/>
          <p:nvPr/>
        </p:nvSpPr>
        <p:spPr>
          <a:xfrm>
            <a:off x="634857" y="1353794"/>
            <a:ext cx="10922285" cy="395685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Safety is a necessary part of man’s life. According to the report of NCRB of India 3,54,796 cases of road accidents reported during 2020 in which more than 60% of road accidents were caused due to over-speeding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In many road accident cases, a major cause of the accident is the driver distraction and failure to react in time or negligence of the driver or because of failure of braking system to stop the vehicle in time</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number of accidents and the effects of collision can be minimized by reducing the total stopping distance by the developments of automatic braking systems which has led to significant safety in driving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This can be done by systems like Automatic Braking Systems which can be useful as well as helpful</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make use of deep neural network for the efficient and effective speed control and braking</a:t>
            </a:r>
          </a:p>
        </p:txBody>
      </p:sp>
    </p:spTree>
    <p:extLst>
      <p:ext uri="{BB962C8B-B14F-4D97-AF65-F5344CB8AC3E}">
        <p14:creationId xmlns:p14="http://schemas.microsoft.com/office/powerpoint/2010/main" val="322612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29B-B4BD-404F-8E9A-2A9F628DD873}"/>
              </a:ext>
            </a:extLst>
          </p:cNvPr>
          <p:cNvSpPr>
            <a:spLocks noGrp="1"/>
          </p:cNvSpPr>
          <p:nvPr>
            <p:ph type="title"/>
          </p:nvPr>
        </p:nvSpPr>
        <p:spPr>
          <a:xfrm>
            <a:off x="838200" y="365126"/>
            <a:ext cx="10515600" cy="903236"/>
          </a:xfrm>
        </p:spPr>
        <p:txBody>
          <a:bodyPr>
            <a:normAutofit/>
          </a:bodyPr>
          <a:lstStyle/>
          <a:p>
            <a:pPr algn="ctr"/>
            <a:r>
              <a:rPr lang="en-IN" sz="4000" b="1" dirty="0">
                <a:latin typeface="Times New Roman" panose="02020603050405020304" pitchFamily="18" charset="0"/>
                <a:cs typeface="Times New Roman" panose="02020603050405020304" pitchFamily="18" charset="0"/>
              </a:rPr>
              <a:t>2. Literature Review </a:t>
            </a:r>
            <a:endParaRPr lang="en-US" sz="4000" dirty="0"/>
          </a:p>
        </p:txBody>
      </p:sp>
      <p:sp>
        <p:nvSpPr>
          <p:cNvPr id="4" name="Date Placeholder 3">
            <a:extLst>
              <a:ext uri="{FF2B5EF4-FFF2-40B4-BE49-F238E27FC236}">
                <a16:creationId xmlns:a16="http://schemas.microsoft.com/office/drawing/2014/main" id="{5385D938-9681-4D86-8372-80AA50007601}"/>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B309C608-42D5-4E22-BB8F-BCA4BD54A094}"/>
              </a:ext>
            </a:extLst>
          </p:cNvPr>
          <p:cNvSpPr>
            <a:spLocks noGrp="1"/>
          </p:cNvSpPr>
          <p:nvPr>
            <p:ph type="sldNum" sz="quarter" idx="12"/>
          </p:nvPr>
        </p:nvSpPr>
        <p:spPr>
          <a:xfrm>
            <a:off x="8610600" y="6356348"/>
            <a:ext cx="2743200" cy="365125"/>
          </a:xfrm>
        </p:spPr>
        <p:txBody>
          <a:bodyPr/>
          <a:lstStyle/>
          <a:p>
            <a:fld id="{2F050512-D934-43CA-A84A-C366EABA9236}" type="slidenum">
              <a:rPr lang="en-US" smtClean="0"/>
              <a:t>4</a:t>
            </a:fld>
            <a:r>
              <a:rPr lang="en-US" dirty="0"/>
              <a:t>/11</a:t>
            </a:r>
          </a:p>
        </p:txBody>
      </p:sp>
      <p:sp>
        <p:nvSpPr>
          <p:cNvPr id="6" name="Date Placeholder 5">
            <a:extLst>
              <a:ext uri="{FF2B5EF4-FFF2-40B4-BE49-F238E27FC236}">
                <a16:creationId xmlns:a16="http://schemas.microsoft.com/office/drawing/2014/main" id="{E47B307B-6D40-421C-81B9-525D03FA9523}"/>
              </a:ext>
            </a:extLst>
          </p:cNvPr>
          <p:cNvSpPr txBox="1">
            <a:spLocks/>
          </p:cNvSpPr>
          <p:nvPr/>
        </p:nvSpPr>
        <p:spPr>
          <a:xfrm>
            <a:off x="4830303"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graphicFrame>
        <p:nvGraphicFramePr>
          <p:cNvPr id="9" name="Table 8">
            <a:extLst>
              <a:ext uri="{FF2B5EF4-FFF2-40B4-BE49-F238E27FC236}">
                <a16:creationId xmlns:a16="http://schemas.microsoft.com/office/drawing/2014/main" id="{360C01F3-0C8B-4FB0-8EC9-B826ABABD775}"/>
              </a:ext>
            </a:extLst>
          </p:cNvPr>
          <p:cNvGraphicFramePr>
            <a:graphicFrameLocks noGrp="1"/>
          </p:cNvGraphicFramePr>
          <p:nvPr>
            <p:extLst>
              <p:ext uri="{D42A27DB-BD31-4B8C-83A1-F6EECF244321}">
                <p14:modId xmlns:p14="http://schemas.microsoft.com/office/powerpoint/2010/main" val="572320838"/>
              </p:ext>
            </p:extLst>
          </p:nvPr>
        </p:nvGraphicFramePr>
        <p:xfrm>
          <a:off x="374721" y="1479087"/>
          <a:ext cx="11442558" cy="4683382"/>
        </p:xfrm>
        <a:graphic>
          <a:graphicData uri="http://schemas.openxmlformats.org/drawingml/2006/table">
            <a:tbl>
              <a:tblPr firstRow="1" bandRow="1">
                <a:tableStyleId>{5C22544A-7EE6-4342-B048-85BDC9FD1C3A}</a:tableStyleId>
              </a:tblPr>
              <a:tblGrid>
                <a:gridCol w="2860640">
                  <a:extLst>
                    <a:ext uri="{9D8B030D-6E8A-4147-A177-3AD203B41FA5}">
                      <a16:colId xmlns:a16="http://schemas.microsoft.com/office/drawing/2014/main" val="3718861170"/>
                    </a:ext>
                  </a:extLst>
                </a:gridCol>
                <a:gridCol w="854752">
                  <a:extLst>
                    <a:ext uri="{9D8B030D-6E8A-4147-A177-3AD203B41FA5}">
                      <a16:colId xmlns:a16="http://schemas.microsoft.com/office/drawing/2014/main" val="2120308041"/>
                    </a:ext>
                  </a:extLst>
                </a:gridCol>
                <a:gridCol w="2201049">
                  <a:extLst>
                    <a:ext uri="{9D8B030D-6E8A-4147-A177-3AD203B41FA5}">
                      <a16:colId xmlns:a16="http://schemas.microsoft.com/office/drawing/2014/main" val="1698754316"/>
                    </a:ext>
                  </a:extLst>
                </a:gridCol>
                <a:gridCol w="5526117">
                  <a:extLst>
                    <a:ext uri="{9D8B030D-6E8A-4147-A177-3AD203B41FA5}">
                      <a16:colId xmlns:a16="http://schemas.microsoft.com/office/drawing/2014/main" val="1581032267"/>
                    </a:ext>
                  </a:extLst>
                </a:gridCol>
              </a:tblGrid>
              <a:tr h="614518">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3833808156"/>
                  </a:ext>
                </a:extLst>
              </a:tr>
              <a:tr h="2509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Hyunmin</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Chae</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Chang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Mook</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Kang,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Byeoung</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Do Kim,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Jaekyum</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Kim, Chung Choo Chung, Jun Won Choi</a:t>
                      </a:r>
                      <a:endParaRPr lang="en-IN" sz="1600" b="0" dirty="0">
                        <a:solidFill>
                          <a:schemeClr val="tx2">
                            <a:lumMod val="50000"/>
                          </a:schemeClr>
                        </a:solidFill>
                        <a:latin typeface="Times New Roman" panose="02020603050405020304" pitchFamily="18" charset="0"/>
                        <a:cs typeface="Times New Roman" panose="02020603050405020304" pitchFamily="18" charset="0"/>
                      </a:endParaRPr>
                    </a:p>
                  </a:txBody>
                  <a:tcPr marT="45721" marB="45721"/>
                </a:tc>
                <a:tc>
                  <a:txBody>
                    <a:bodyPr/>
                    <a:lstStyle/>
                    <a:p>
                      <a:pPr algn="just" fontAlgn="t"/>
                      <a:r>
                        <a:rPr lang="en-US" sz="1600" b="0" dirty="0">
                          <a:latin typeface="Times New Roman" panose="02020603050405020304" pitchFamily="18" charset="0"/>
                          <a:cs typeface="Times New Roman" panose="02020603050405020304" pitchFamily="18" charset="0"/>
                        </a:rPr>
                        <a:t>2017</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Autonomous Braking System via Deep Reinforcement Learning</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Braking system based on deep reinforcement learning. The proposed autonomous braking system automatically decides whether to apply the brake at each time step when confronting the risk of collision using the information on the obstacle obtained by the sensors. The problem of designing brake control is formulated as searching for the optimal policy in Markov decision process (MDP) model where the state is given by the relative position of the obstacle and the vehicle's speed, and the action space is defined as whether brake is stepped or not.</a:t>
                      </a:r>
                      <a:endParaRPr lang="en-US"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180729930"/>
                  </a:ext>
                </a:extLst>
              </a:tr>
              <a:tr h="1559646">
                <a:tc>
                  <a:txBody>
                    <a:bodyPr/>
                    <a:lstStyle/>
                    <a:p>
                      <a:pPr algn="just"/>
                      <a:r>
                        <a:rPr lang="en-US" sz="1600" b="0" dirty="0">
                          <a:latin typeface="Times New Roman" panose="02020603050405020304" pitchFamily="18" charset="0"/>
                          <a:cs typeface="Times New Roman" panose="02020603050405020304" pitchFamily="18" charset="0"/>
                        </a:rPr>
                        <a:t>Rizianiza1 &amp; D.M Shoodiqin2 </a:t>
                      </a:r>
                      <a:endParaRPr lang="pt-BR" sz="16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IN" sz="1600" b="0" dirty="0">
                          <a:latin typeface="Times New Roman" panose="02020603050405020304" pitchFamily="18" charset="0"/>
                          <a:cs typeface="Times New Roman" panose="02020603050405020304" pitchFamily="18" charset="0"/>
                        </a:rPr>
                        <a:t>2020</a:t>
                      </a:r>
                    </a:p>
                  </a:txBody>
                  <a:tcPr marT="45721" marB="4572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Automatic braking system using fuzzy logic method </a:t>
                      </a: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US" sz="1600" b="0" dirty="0">
                          <a:latin typeface="Times New Roman" panose="02020603050405020304" pitchFamily="18" charset="0"/>
                          <a:cs typeface="Times New Roman" panose="02020603050405020304" pitchFamily="18" charset="0"/>
                        </a:rPr>
                        <a:t>This research is design an autonomous car control system that can reduce the rate of traffic accident. Car prototype is designed by using Fuzzy Logic Control. Fuzzy logic is as main component of artificial intelligence has significantly influence the design controlled system</a:t>
                      </a:r>
                      <a:endParaRPr lang="en-IN"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4029146767"/>
                  </a:ext>
                </a:extLst>
              </a:tr>
            </a:tbl>
          </a:graphicData>
        </a:graphic>
      </p:graphicFrame>
    </p:spTree>
    <p:extLst>
      <p:ext uri="{BB962C8B-B14F-4D97-AF65-F5344CB8AC3E}">
        <p14:creationId xmlns:p14="http://schemas.microsoft.com/office/powerpoint/2010/main" val="228947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6D349F-2C7A-4331-9D8E-24A6043C4272}"/>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4D87AA24-DE83-41DF-B848-73D746308D3C}"/>
              </a:ext>
            </a:extLst>
          </p:cNvPr>
          <p:cNvSpPr>
            <a:spLocks noGrp="1"/>
          </p:cNvSpPr>
          <p:nvPr>
            <p:ph type="sldNum" sz="quarter" idx="12"/>
          </p:nvPr>
        </p:nvSpPr>
        <p:spPr>
          <a:xfrm>
            <a:off x="8600326" y="6356350"/>
            <a:ext cx="2743200" cy="365125"/>
          </a:xfrm>
        </p:spPr>
        <p:txBody>
          <a:bodyPr/>
          <a:lstStyle/>
          <a:p>
            <a:fld id="{2F050512-D934-43CA-A84A-C366EABA9236}" type="slidenum">
              <a:rPr lang="en-US" smtClean="0"/>
              <a:t>5</a:t>
            </a:fld>
            <a:r>
              <a:rPr lang="en-US" dirty="0"/>
              <a:t>/11</a:t>
            </a:r>
          </a:p>
        </p:txBody>
      </p:sp>
      <p:graphicFrame>
        <p:nvGraphicFramePr>
          <p:cNvPr id="7" name="Table 6">
            <a:extLst>
              <a:ext uri="{FF2B5EF4-FFF2-40B4-BE49-F238E27FC236}">
                <a16:creationId xmlns:a16="http://schemas.microsoft.com/office/drawing/2014/main" id="{92E85D38-0A39-4B2F-8088-D0FA39DA49D7}"/>
              </a:ext>
            </a:extLst>
          </p:cNvPr>
          <p:cNvGraphicFramePr>
            <a:graphicFrameLocks noGrp="1"/>
          </p:cNvGraphicFramePr>
          <p:nvPr>
            <p:extLst>
              <p:ext uri="{D42A27DB-BD31-4B8C-83A1-F6EECF244321}">
                <p14:modId xmlns:p14="http://schemas.microsoft.com/office/powerpoint/2010/main" val="582405062"/>
              </p:ext>
            </p:extLst>
          </p:nvPr>
        </p:nvGraphicFramePr>
        <p:xfrm>
          <a:off x="434652" y="430458"/>
          <a:ext cx="11322695" cy="5674009"/>
        </p:xfrm>
        <a:graphic>
          <a:graphicData uri="http://schemas.openxmlformats.org/drawingml/2006/table">
            <a:tbl>
              <a:tblPr firstRow="1" bandRow="1">
                <a:tableStyleId>{5C22544A-7EE6-4342-B048-85BDC9FD1C3A}</a:tableStyleId>
              </a:tblPr>
              <a:tblGrid>
                <a:gridCol w="2378928">
                  <a:extLst>
                    <a:ext uri="{9D8B030D-6E8A-4147-A177-3AD203B41FA5}">
                      <a16:colId xmlns:a16="http://schemas.microsoft.com/office/drawing/2014/main" val="417941236"/>
                    </a:ext>
                  </a:extLst>
                </a:gridCol>
                <a:gridCol w="748105">
                  <a:extLst>
                    <a:ext uri="{9D8B030D-6E8A-4147-A177-3AD203B41FA5}">
                      <a16:colId xmlns:a16="http://schemas.microsoft.com/office/drawing/2014/main" val="2638486288"/>
                    </a:ext>
                  </a:extLst>
                </a:gridCol>
                <a:gridCol w="2143824">
                  <a:extLst>
                    <a:ext uri="{9D8B030D-6E8A-4147-A177-3AD203B41FA5}">
                      <a16:colId xmlns:a16="http://schemas.microsoft.com/office/drawing/2014/main" val="3033157848"/>
                    </a:ext>
                  </a:extLst>
                </a:gridCol>
                <a:gridCol w="6051838">
                  <a:extLst>
                    <a:ext uri="{9D8B030D-6E8A-4147-A177-3AD203B41FA5}">
                      <a16:colId xmlns:a16="http://schemas.microsoft.com/office/drawing/2014/main" val="1016827687"/>
                    </a:ext>
                  </a:extLst>
                </a:gridCol>
              </a:tblGrid>
              <a:tr h="648329">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898991495"/>
                  </a:ext>
                </a:extLst>
              </a:tr>
              <a:tr h="2421030">
                <a:tc>
                  <a:txBody>
                    <a:bodyPr/>
                    <a:lstStyle/>
                    <a:p>
                      <a:pPr algn="just"/>
                      <a:r>
                        <a:rPr lang="en-US" sz="1600" b="0" dirty="0">
                          <a:latin typeface="Times New Roman" panose="02020603050405020304" pitchFamily="18" charset="0"/>
                          <a:cs typeface="Times New Roman" panose="02020603050405020304" pitchFamily="18" charset="0"/>
                        </a:rPr>
                        <a:t>Jiri David, </a:t>
                      </a:r>
                      <a:r>
                        <a:rPr lang="en-IN" sz="1600" b="0" dirty="0">
                          <a:latin typeface="Times New Roman" panose="02020603050405020304" pitchFamily="18" charset="0"/>
                          <a:cs typeface="Times New Roman" panose="02020603050405020304" pitchFamily="18" charset="0"/>
                        </a:rPr>
                        <a:t>Pavel Brom, Frantisek </a:t>
                      </a:r>
                      <a:r>
                        <a:rPr lang="en-IN" sz="1600" b="0" dirty="0" err="1">
                          <a:latin typeface="Times New Roman" panose="02020603050405020304" pitchFamily="18" charset="0"/>
                          <a:cs typeface="Times New Roman" panose="02020603050405020304" pitchFamily="18" charset="0"/>
                        </a:rPr>
                        <a:t>Stary</a:t>
                      </a:r>
                      <a:r>
                        <a:rPr lang="en-IN" sz="1600" b="0" dirty="0">
                          <a:latin typeface="Times New Roman" panose="02020603050405020304" pitchFamily="18" charset="0"/>
                          <a:cs typeface="Times New Roman" panose="02020603050405020304" pitchFamily="18" charset="0"/>
                        </a:rPr>
                        <a:t>, Josef </a:t>
                      </a:r>
                      <a:r>
                        <a:rPr lang="en-IN" sz="1600" b="0" dirty="0" err="1">
                          <a:latin typeface="Times New Roman" panose="02020603050405020304" pitchFamily="18" charset="0"/>
                          <a:cs typeface="Times New Roman" panose="02020603050405020304" pitchFamily="18" charset="0"/>
                        </a:rPr>
                        <a:t>Bradac</a:t>
                      </a:r>
                      <a:r>
                        <a:rPr lang="en-IN" sz="1600" b="0" dirty="0">
                          <a:latin typeface="Times New Roman" panose="02020603050405020304" pitchFamily="18" charset="0"/>
                          <a:cs typeface="Times New Roman" panose="02020603050405020304" pitchFamily="18" charset="0"/>
                        </a:rPr>
                        <a:t>  and </a:t>
                      </a:r>
                      <a:r>
                        <a:rPr lang="en-IN" sz="1600" b="0" dirty="0" err="1">
                          <a:latin typeface="Times New Roman" panose="02020603050405020304" pitchFamily="18" charset="0"/>
                          <a:cs typeface="Times New Roman" panose="02020603050405020304" pitchFamily="18" charset="0"/>
                        </a:rPr>
                        <a:t>Vojtech</a:t>
                      </a:r>
                      <a:r>
                        <a:rPr lang="en-IN" sz="1600" b="0" dirty="0">
                          <a:latin typeface="Times New Roman" panose="02020603050405020304" pitchFamily="18" charset="0"/>
                          <a:cs typeface="Times New Roman" panose="02020603050405020304" pitchFamily="18" charset="0"/>
                        </a:rPr>
                        <a:t> </a:t>
                      </a:r>
                      <a:r>
                        <a:rPr lang="en-IN" sz="1600" b="0" dirty="0" err="1">
                          <a:latin typeface="Times New Roman" panose="02020603050405020304" pitchFamily="18" charset="0"/>
                          <a:cs typeface="Times New Roman" panose="02020603050405020304" pitchFamily="18" charset="0"/>
                        </a:rPr>
                        <a:t>Dynybyl</a:t>
                      </a:r>
                      <a:r>
                        <a:rPr lang="en-IN" sz="1600" b="0"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Department of Mechanical and Electrical Engineering, SKODA AUTO University </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Application of Artificial Neural Networks to Streamline the Process of Adaptive Cruise Control </a:t>
                      </a:r>
                    </a:p>
                  </a:txBody>
                  <a:tcPr/>
                </a:tc>
                <a:tc>
                  <a:txBody>
                    <a:bodyPr/>
                    <a:lstStyle/>
                    <a:p>
                      <a:pPr algn="just"/>
                      <a:r>
                        <a:rPr lang="en-US" sz="1600" dirty="0">
                          <a:latin typeface="Times New Roman" panose="02020603050405020304" pitchFamily="18" charset="0"/>
                          <a:cs typeface="Times New Roman" panose="02020603050405020304" pitchFamily="18" charset="0"/>
                        </a:rPr>
                        <a:t>It deals with the use of neural networks for estimation of deceleration model parameters for the adaptive cruise control unit. The article describes the basic functionality of adaptive cruise control and creates a mathematical model of braking, which is one of the basic functions of adaptive cruise control. Furthermore, an analysis of the influences acting in the braking process is performed, the most significant of which are used in the design of deceleration prediction for the adaptive cruise control unit using neural networks.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4247266"/>
                  </a:ext>
                </a:extLst>
              </a:tr>
              <a:tr h="2604650">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This paper introduces the real time traffic sign / light detecting system using CNN . With this approach they were be able to recognize different kinds of traffic lights / signs and with their output , they actuate the braking system. This approach is mainly based on 1) implementation of the automatic brake actuating system based on output which will be generated from sensors used for detecting various traffic lights / signs, when the driver can’t apply brakes. 2) Automatic throttle controlling system during detecting the signals like (40 km speed limit, hospital ahead, school ahead etc.)</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4121476"/>
                  </a:ext>
                </a:extLst>
              </a:tr>
            </a:tbl>
          </a:graphicData>
        </a:graphic>
      </p:graphicFrame>
      <p:sp>
        <p:nvSpPr>
          <p:cNvPr id="10" name="Date Placeholder 5">
            <a:extLst>
              <a:ext uri="{FF2B5EF4-FFF2-40B4-BE49-F238E27FC236}">
                <a16:creationId xmlns:a16="http://schemas.microsoft.com/office/drawing/2014/main" id="{55DC6971-2307-413D-A721-6655260DEDDA}"/>
              </a:ext>
            </a:extLst>
          </p:cNvPr>
          <p:cNvSpPr txBox="1">
            <a:spLocks/>
          </p:cNvSpPr>
          <p:nvPr/>
        </p:nvSpPr>
        <p:spPr>
          <a:xfrm>
            <a:off x="4953593" y="6356350"/>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422275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E1AABA-B505-42BB-B056-553102F1195B}"/>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04FA5C4B-DADD-416D-A6EB-FD8DEEA46791}"/>
              </a:ext>
            </a:extLst>
          </p:cNvPr>
          <p:cNvSpPr>
            <a:spLocks noGrp="1"/>
          </p:cNvSpPr>
          <p:nvPr>
            <p:ph type="sldNum" sz="quarter" idx="12"/>
          </p:nvPr>
        </p:nvSpPr>
        <p:spPr/>
        <p:txBody>
          <a:bodyPr/>
          <a:lstStyle/>
          <a:p>
            <a:fld id="{2F050512-D934-43CA-A84A-C366EABA9236}" type="slidenum">
              <a:rPr lang="en-US" smtClean="0"/>
              <a:t>6</a:t>
            </a:fld>
            <a:r>
              <a:rPr lang="en-US" dirty="0"/>
              <a:t>/11</a:t>
            </a:r>
          </a:p>
        </p:txBody>
      </p:sp>
      <p:sp>
        <p:nvSpPr>
          <p:cNvPr id="8" name="Date Placeholder 5">
            <a:extLst>
              <a:ext uri="{FF2B5EF4-FFF2-40B4-BE49-F238E27FC236}">
                <a16:creationId xmlns:a16="http://schemas.microsoft.com/office/drawing/2014/main" id="{EDBDFBAA-28EF-4DC0-B3D7-6512B6523410}"/>
              </a:ext>
            </a:extLst>
          </p:cNvPr>
          <p:cNvSpPr txBox="1">
            <a:spLocks/>
          </p:cNvSpPr>
          <p:nvPr/>
        </p:nvSpPr>
        <p:spPr>
          <a:xfrm>
            <a:off x="5025512"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graphicFrame>
        <p:nvGraphicFramePr>
          <p:cNvPr id="11" name="Table 10">
            <a:extLst>
              <a:ext uri="{FF2B5EF4-FFF2-40B4-BE49-F238E27FC236}">
                <a16:creationId xmlns:a16="http://schemas.microsoft.com/office/drawing/2014/main" id="{19020422-BD06-427A-97D3-226FADA6A07D}"/>
              </a:ext>
            </a:extLst>
          </p:cNvPr>
          <p:cNvGraphicFramePr>
            <a:graphicFrameLocks noGrp="1"/>
          </p:cNvGraphicFramePr>
          <p:nvPr>
            <p:extLst>
              <p:ext uri="{D42A27DB-BD31-4B8C-83A1-F6EECF244321}">
                <p14:modId xmlns:p14="http://schemas.microsoft.com/office/powerpoint/2010/main" val="1788174549"/>
              </p:ext>
            </p:extLst>
          </p:nvPr>
        </p:nvGraphicFramePr>
        <p:xfrm>
          <a:off x="370724" y="499446"/>
          <a:ext cx="11485654" cy="5539364"/>
        </p:xfrm>
        <a:graphic>
          <a:graphicData uri="http://schemas.openxmlformats.org/drawingml/2006/table">
            <a:tbl>
              <a:tblPr firstRow="1" bandRow="1">
                <a:tableStyleId>{5C22544A-7EE6-4342-B048-85BDC9FD1C3A}</a:tableStyleId>
              </a:tblPr>
              <a:tblGrid>
                <a:gridCol w="2871414">
                  <a:extLst>
                    <a:ext uri="{9D8B030D-6E8A-4147-A177-3AD203B41FA5}">
                      <a16:colId xmlns:a16="http://schemas.microsoft.com/office/drawing/2014/main" val="2815124871"/>
                    </a:ext>
                  </a:extLst>
                </a:gridCol>
                <a:gridCol w="893939">
                  <a:extLst>
                    <a:ext uri="{9D8B030D-6E8A-4147-A177-3AD203B41FA5}">
                      <a16:colId xmlns:a16="http://schemas.microsoft.com/office/drawing/2014/main" val="2212465208"/>
                    </a:ext>
                  </a:extLst>
                </a:gridCol>
                <a:gridCol w="2308360">
                  <a:extLst>
                    <a:ext uri="{9D8B030D-6E8A-4147-A177-3AD203B41FA5}">
                      <a16:colId xmlns:a16="http://schemas.microsoft.com/office/drawing/2014/main" val="658393562"/>
                    </a:ext>
                  </a:extLst>
                </a:gridCol>
                <a:gridCol w="5411941">
                  <a:extLst>
                    <a:ext uri="{9D8B030D-6E8A-4147-A177-3AD203B41FA5}">
                      <a16:colId xmlns:a16="http://schemas.microsoft.com/office/drawing/2014/main" val="4060750070"/>
                    </a:ext>
                  </a:extLst>
                </a:gridCol>
              </a:tblGrid>
              <a:tr h="663181">
                <a:tc>
                  <a:txBody>
                    <a:bodyPr/>
                    <a:lstStyle/>
                    <a:p>
                      <a:pPr algn="ctr"/>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48644354"/>
                  </a:ext>
                </a:extLst>
              </a:tr>
              <a:tr h="2834021">
                <a:tc>
                  <a:txBody>
                    <a:bodyPr/>
                    <a:lstStyle/>
                    <a:p>
                      <a:pPr algn="just"/>
                      <a:r>
                        <a:rPr lang="en-US" sz="1600" dirty="0">
                          <a:latin typeface="Times New Roman" panose="02020603050405020304" pitchFamily="18" charset="0"/>
                          <a:cs typeface="Times New Roman" panose="02020603050405020304" pitchFamily="18" charset="0"/>
                        </a:rPr>
                        <a:t>Salameh A. </a:t>
                      </a:r>
                      <a:r>
                        <a:rPr lang="en-US" sz="1600" dirty="0" err="1">
                          <a:latin typeface="Times New Roman" panose="02020603050405020304" pitchFamily="18" charset="0"/>
                          <a:cs typeface="Times New Roman" panose="02020603050405020304" pitchFamily="18" charset="0"/>
                        </a:rPr>
                        <a:t>Sawalha</a:t>
                      </a:r>
                      <a:r>
                        <a:rPr lang="en-US" sz="1600" dirty="0">
                          <a:latin typeface="Times New Roman" panose="02020603050405020304" pitchFamily="18" charset="0"/>
                          <a:cs typeface="Times New Roman" panose="02020603050405020304" pitchFamily="18" charset="0"/>
                        </a:rPr>
                        <a:t> from Faulty of Engineering Technology, Al- Balqa Applied University- Jordan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2014</a:t>
                      </a:r>
                    </a:p>
                  </a:txBody>
                  <a:tcPr/>
                </a:tc>
                <a:tc>
                  <a:txBody>
                    <a:bodyPr/>
                    <a:lstStyle/>
                    <a:p>
                      <a:pPr algn="just"/>
                      <a:r>
                        <a:rPr lang="en-US" sz="1600" dirty="0">
                          <a:latin typeface="Times New Roman" panose="02020603050405020304" pitchFamily="18" charset="0"/>
                          <a:cs typeface="Times New Roman" panose="02020603050405020304" pitchFamily="18" charset="0"/>
                        </a:rPr>
                        <a:t>Vehicle Speed Control Equipped with Special Combinations, Brake System and Safe Distance Measurements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It is a system that aims to control vehicle's speed in accordance with the street and road speed limit. The system finds out the whereabouts of the vehicle then it identifies the allowed speed for that particular place. After this, it starts decreasing the speed gradually until it reaches the desirable limit. When the vehicle runs, The GPS finds the location of the vehicle then it sends the longitude and the latitude to the control unit to identify the speed limit of the street. If it has been found that the vehicle's speed exceeds the limit, a signal will be sent to the brake system to reduce the speed until it drops to the limits.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642878"/>
                  </a:ext>
                </a:extLst>
              </a:tr>
              <a:tr h="153446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Mariusz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Bojarski</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Ben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Firner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Flepp</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Larry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Jackel</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Urs</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Muller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Karol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Zieba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Davide Del Testa</a:t>
                      </a:r>
                      <a:endParaRPr lang="en-US" sz="1600" b="0" dirty="0">
                        <a:latin typeface="Times New Roman" panose="02020603050405020304" pitchFamily="18" charset="0"/>
                        <a:cs typeface="Times New Roman" panose="02020603050405020304" pitchFamily="18" charset="0"/>
                      </a:endParaRPr>
                    </a:p>
                    <a:p>
                      <a:pPr algn="just"/>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2016</a:t>
                      </a:r>
                    </a:p>
                  </a:txBody>
                  <a:tcPr marT="45721" marB="45721" anchor="ctr"/>
                </a:tc>
                <a:tc>
                  <a:txBody>
                    <a:bodyPr/>
                    <a:lstStyle/>
                    <a:p>
                      <a:pPr algn="just" fontAlgn="base"/>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End-to-End Deep Learning for Self-Driving Cars</a:t>
                      </a:r>
                    </a:p>
                  </a:txBody>
                  <a:tcPr marT="45721" marB="45721" anchor="ctr"/>
                </a:tc>
                <a:tc>
                  <a:txBody>
                    <a:bodyPr/>
                    <a:lstStyle/>
                    <a:p>
                      <a:pPr algn="just"/>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article describes the use of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convolutional neural networks</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(CNNs) to map the raw pixels from a front-facing camera to the steering commands for a self-driving car. This powerful end-to-end approach means that with minimum training data from humans, the system learns to steer, with or without lane markings, on both local roads and highways. The system can also operate in areas with unclear visual guidance such as parking lots or unpaved roads</a:t>
                      </a:r>
                      <a:endParaRPr lang="en-US" sz="1600" b="0" dirty="0">
                        <a:latin typeface="Times New Roman" panose="02020603050405020304" pitchFamily="18" charset="0"/>
                        <a:cs typeface="Times New Roman" panose="02020603050405020304" pitchFamily="18" charset="0"/>
                      </a:endParaRPr>
                    </a:p>
                  </a:txBody>
                  <a:tcPr marT="45721" marB="45721" anchor="ctr"/>
                </a:tc>
                <a:extLst>
                  <a:ext uri="{0D108BD9-81ED-4DB2-BD59-A6C34878D82A}">
                    <a16:rowId xmlns:a16="http://schemas.microsoft.com/office/drawing/2014/main" val="3506606608"/>
                  </a:ext>
                </a:extLst>
              </a:tr>
            </a:tbl>
          </a:graphicData>
        </a:graphic>
      </p:graphicFrame>
    </p:spTree>
    <p:extLst>
      <p:ext uri="{BB962C8B-B14F-4D97-AF65-F5344CB8AC3E}">
        <p14:creationId xmlns:p14="http://schemas.microsoft.com/office/powerpoint/2010/main" val="162765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08A1-C69A-4197-8FB5-7AC42BC31F47}"/>
              </a:ext>
            </a:extLst>
          </p:cNvPr>
          <p:cNvSpPr>
            <a:spLocks noGrp="1"/>
          </p:cNvSpPr>
          <p:nvPr>
            <p:ph type="title"/>
          </p:nvPr>
        </p:nvSpPr>
        <p:spPr>
          <a:xfrm>
            <a:off x="838200" y="361758"/>
            <a:ext cx="9718634" cy="755752"/>
          </a:xfrm>
        </p:spPr>
        <p:txBody>
          <a:bodyPr>
            <a:normAutofit/>
          </a:bodyPr>
          <a:lstStyle/>
          <a:p>
            <a:pPr algn="ctr"/>
            <a:r>
              <a:rPr lang="en-IN" sz="4000" b="1" dirty="0">
                <a:latin typeface="Times New Roman" panose="02020603050405020304" pitchFamily="18" charset="0"/>
                <a:cs typeface="Times New Roman" panose="02020603050405020304" pitchFamily="18" charset="0"/>
              </a:rPr>
              <a:t>3. Objectives</a:t>
            </a:r>
            <a:endParaRPr lang="en-US" sz="4000" dirty="0"/>
          </a:p>
        </p:txBody>
      </p:sp>
      <p:sp>
        <p:nvSpPr>
          <p:cNvPr id="4" name="Date Placeholder 3">
            <a:extLst>
              <a:ext uri="{FF2B5EF4-FFF2-40B4-BE49-F238E27FC236}">
                <a16:creationId xmlns:a16="http://schemas.microsoft.com/office/drawing/2014/main" id="{4EFECDB9-C870-4D3F-904C-8EB9DE8F8002}"/>
              </a:ext>
            </a:extLst>
          </p:cNvPr>
          <p:cNvSpPr>
            <a:spLocks noGrp="1"/>
          </p:cNvSpPr>
          <p:nvPr>
            <p:ph type="dt" sz="half" idx="10"/>
          </p:nvPr>
        </p:nvSpPr>
        <p:spPr/>
        <p:txBody>
          <a:bodyPr/>
          <a:lstStyle/>
          <a:p>
            <a:r>
              <a:rPr lang="en-US" dirty="0"/>
              <a:t>07/04/2022</a:t>
            </a:r>
          </a:p>
        </p:txBody>
      </p:sp>
      <p:sp>
        <p:nvSpPr>
          <p:cNvPr id="5" name="Slide Number Placeholder 4">
            <a:extLst>
              <a:ext uri="{FF2B5EF4-FFF2-40B4-BE49-F238E27FC236}">
                <a16:creationId xmlns:a16="http://schemas.microsoft.com/office/drawing/2014/main" id="{782B5246-0E5C-4F18-BE13-60AD6AA421D0}"/>
              </a:ext>
            </a:extLst>
          </p:cNvPr>
          <p:cNvSpPr>
            <a:spLocks noGrp="1"/>
          </p:cNvSpPr>
          <p:nvPr>
            <p:ph type="sldNum" sz="quarter" idx="12"/>
          </p:nvPr>
        </p:nvSpPr>
        <p:spPr/>
        <p:txBody>
          <a:bodyPr/>
          <a:lstStyle/>
          <a:p>
            <a:fld id="{2F050512-D934-43CA-A84A-C366EABA9236}" type="slidenum">
              <a:rPr lang="en-US" smtClean="0"/>
              <a:t>7</a:t>
            </a:fld>
            <a:r>
              <a:rPr lang="en-US" dirty="0"/>
              <a:t>/11</a:t>
            </a:r>
          </a:p>
        </p:txBody>
      </p:sp>
      <p:graphicFrame>
        <p:nvGraphicFramePr>
          <p:cNvPr id="6" name="Table 6">
            <a:extLst>
              <a:ext uri="{FF2B5EF4-FFF2-40B4-BE49-F238E27FC236}">
                <a16:creationId xmlns:a16="http://schemas.microsoft.com/office/drawing/2014/main" id="{F959EB47-926E-4377-999E-C1B24A3CFF12}"/>
              </a:ext>
            </a:extLst>
          </p:cNvPr>
          <p:cNvGraphicFramePr>
            <a:graphicFrameLocks noGrp="1"/>
          </p:cNvGraphicFramePr>
          <p:nvPr>
            <p:extLst>
              <p:ext uri="{D42A27DB-BD31-4B8C-83A1-F6EECF244321}">
                <p14:modId xmlns:p14="http://schemas.microsoft.com/office/powerpoint/2010/main" val="2623841282"/>
              </p:ext>
            </p:extLst>
          </p:nvPr>
        </p:nvGraphicFramePr>
        <p:xfrm>
          <a:off x="692878" y="1494955"/>
          <a:ext cx="10806244" cy="3702401"/>
        </p:xfrm>
        <a:graphic>
          <a:graphicData uri="http://schemas.openxmlformats.org/drawingml/2006/table">
            <a:tbl>
              <a:tblPr firstRow="1" bandRow="1">
                <a:tableStyleId>{5940675A-B579-460E-94D1-54222C63F5DA}</a:tableStyleId>
              </a:tblPr>
              <a:tblGrid>
                <a:gridCol w="884479">
                  <a:extLst>
                    <a:ext uri="{9D8B030D-6E8A-4147-A177-3AD203B41FA5}">
                      <a16:colId xmlns:a16="http://schemas.microsoft.com/office/drawing/2014/main" val="2901258240"/>
                    </a:ext>
                  </a:extLst>
                </a:gridCol>
                <a:gridCol w="9921765">
                  <a:extLst>
                    <a:ext uri="{9D8B030D-6E8A-4147-A177-3AD203B41FA5}">
                      <a16:colId xmlns:a16="http://schemas.microsoft.com/office/drawing/2014/main" val="3893910308"/>
                    </a:ext>
                  </a:extLst>
                </a:gridCol>
              </a:tblGrid>
              <a:tr h="66392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Objective</a:t>
                      </a: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s</a:t>
                      </a:r>
                    </a:p>
                  </a:txBody>
                  <a:tcPr anchor="ctr">
                    <a:solidFill>
                      <a:schemeClr val="accent4">
                        <a:lumMod val="20000"/>
                        <a:lumOff val="80000"/>
                      </a:schemeClr>
                    </a:solidFill>
                  </a:tcPr>
                </a:tc>
                <a:tc hMerge="1">
                  <a:txBody>
                    <a:bodyPr/>
                    <a:lstStyle/>
                    <a:p>
                      <a:endParaRPr lang="en-US" sz="2000" dirty="0"/>
                    </a:p>
                  </a:txBody>
                  <a:tcPr/>
                </a:tc>
                <a:extLst>
                  <a:ext uri="{0D108BD9-81ED-4DB2-BD59-A6C34878D82A}">
                    <a16:rowId xmlns:a16="http://schemas.microsoft.com/office/drawing/2014/main" val="1228202287"/>
                  </a:ext>
                </a:extLst>
              </a:tr>
              <a:tr h="748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This project focuses on developing control system based on Deep Neural Network for speed control of the vehicle</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2440720764"/>
                  </a:ext>
                </a:extLst>
              </a:tr>
              <a:tr h="920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Develop an automated control model that would maintain a safe driving distance from obstacles while driving and </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effectively assure safety and stress-free driving</a:t>
                      </a:r>
                      <a:endParaRPr lang="en-IN"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3381740726"/>
                  </a:ext>
                </a:extLst>
              </a:tr>
              <a:tr h="7374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3</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This project focuses on developing AI model that can save lives and reduce the amount of property damage that occurs during an accident</a:t>
                      </a:r>
                    </a:p>
                  </a:txBody>
                  <a:tcPr>
                    <a:solidFill>
                      <a:schemeClr val="accent6">
                        <a:lumMod val="20000"/>
                        <a:lumOff val="80000"/>
                      </a:schemeClr>
                    </a:solidFill>
                  </a:tcPr>
                </a:tc>
                <a:extLst>
                  <a:ext uri="{0D108BD9-81ED-4DB2-BD59-A6C34878D82A}">
                    <a16:rowId xmlns:a16="http://schemas.microsoft.com/office/drawing/2014/main" val="2187662842"/>
                  </a:ext>
                </a:extLst>
              </a:tr>
              <a:tr h="6317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To develop control system that will inform the driver about the exceeding speed of vehicle </a:t>
                      </a:r>
                    </a:p>
                  </a:txBody>
                  <a:tcPr>
                    <a:solidFill>
                      <a:schemeClr val="accent6">
                        <a:lumMod val="20000"/>
                        <a:lumOff val="80000"/>
                      </a:schemeClr>
                    </a:solidFill>
                  </a:tcPr>
                </a:tc>
                <a:extLst>
                  <a:ext uri="{0D108BD9-81ED-4DB2-BD59-A6C34878D82A}">
                    <a16:rowId xmlns:a16="http://schemas.microsoft.com/office/drawing/2014/main" val="1520456931"/>
                  </a:ext>
                </a:extLst>
              </a:tr>
            </a:tbl>
          </a:graphicData>
        </a:graphic>
      </p:graphicFrame>
      <p:sp>
        <p:nvSpPr>
          <p:cNvPr id="10" name="Date Placeholder 5">
            <a:extLst>
              <a:ext uri="{FF2B5EF4-FFF2-40B4-BE49-F238E27FC236}">
                <a16:creationId xmlns:a16="http://schemas.microsoft.com/office/drawing/2014/main" id="{051AAC1F-C7E3-48BC-A580-F67829B596DA}"/>
              </a:ext>
            </a:extLst>
          </p:cNvPr>
          <p:cNvSpPr txBox="1">
            <a:spLocks/>
          </p:cNvSpPr>
          <p:nvPr/>
        </p:nvSpPr>
        <p:spPr>
          <a:xfrm>
            <a:off x="5025512"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48389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80BF-30D0-4690-B402-B18AAB5ABA46}"/>
              </a:ext>
            </a:extLst>
          </p:cNvPr>
          <p:cNvSpPr>
            <a:spLocks noGrp="1"/>
          </p:cNvSpPr>
          <p:nvPr>
            <p:ph type="title"/>
          </p:nvPr>
        </p:nvSpPr>
        <p:spPr>
          <a:xfrm>
            <a:off x="838200" y="365125"/>
            <a:ext cx="10515600" cy="932733"/>
          </a:xfrm>
        </p:spPr>
        <p:txBody>
          <a:bodyPr>
            <a:normAutofit/>
          </a:bodyPr>
          <a:lstStyle/>
          <a:p>
            <a:pPr algn="ctr"/>
            <a:r>
              <a:rPr lang="en-IN" sz="4000" b="1" dirty="0">
                <a:latin typeface="Times New Roman" panose="02020603050405020304" pitchFamily="18" charset="0"/>
                <a:cs typeface="Times New Roman" panose="02020603050405020304" pitchFamily="18" charset="0"/>
              </a:rPr>
              <a:t>4. Methodology &amp; Work Done</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345C69F-33F2-45A1-8449-4D6B42FDB645}"/>
              </a:ext>
            </a:extLst>
          </p:cNvPr>
          <p:cNvSpPr>
            <a:spLocks noGrp="1"/>
          </p:cNvSpPr>
          <p:nvPr>
            <p:ph type="dt" sz="half" idx="10"/>
          </p:nvPr>
        </p:nvSpPr>
        <p:spPr>
          <a:xfrm>
            <a:off x="666982" y="6289078"/>
            <a:ext cx="2743200" cy="365125"/>
          </a:xfrm>
        </p:spPr>
        <p:txBody>
          <a:bodyPr/>
          <a:lstStyle/>
          <a:p>
            <a:r>
              <a:rPr lang="en-US" dirty="0"/>
              <a:t>07/04/2022</a:t>
            </a:r>
          </a:p>
        </p:txBody>
      </p:sp>
      <p:sp>
        <p:nvSpPr>
          <p:cNvPr id="5" name="Slide Number Placeholder 4">
            <a:extLst>
              <a:ext uri="{FF2B5EF4-FFF2-40B4-BE49-F238E27FC236}">
                <a16:creationId xmlns:a16="http://schemas.microsoft.com/office/drawing/2014/main" id="{EFF8DE83-B5DF-4333-BC04-8229CB22EE56}"/>
              </a:ext>
            </a:extLst>
          </p:cNvPr>
          <p:cNvSpPr>
            <a:spLocks noGrp="1"/>
          </p:cNvSpPr>
          <p:nvPr>
            <p:ph type="sldNum" sz="quarter" idx="12"/>
          </p:nvPr>
        </p:nvSpPr>
        <p:spPr>
          <a:xfrm>
            <a:off x="8631148" y="6289076"/>
            <a:ext cx="2743200" cy="365125"/>
          </a:xfrm>
        </p:spPr>
        <p:txBody>
          <a:bodyPr/>
          <a:lstStyle/>
          <a:p>
            <a:fld id="{2F050512-D934-43CA-A84A-C366EABA9236}" type="slidenum">
              <a:rPr lang="en-US" smtClean="0"/>
              <a:t>8</a:t>
            </a:fld>
            <a:r>
              <a:rPr lang="en-US" dirty="0"/>
              <a:t>/11</a:t>
            </a:r>
          </a:p>
        </p:txBody>
      </p:sp>
      <p:sp>
        <p:nvSpPr>
          <p:cNvPr id="6" name="Date Placeholder 5">
            <a:extLst>
              <a:ext uri="{FF2B5EF4-FFF2-40B4-BE49-F238E27FC236}">
                <a16:creationId xmlns:a16="http://schemas.microsoft.com/office/drawing/2014/main" id="{D5D0966A-F9C7-4063-A552-A762834EAEAC}"/>
              </a:ext>
            </a:extLst>
          </p:cNvPr>
          <p:cNvSpPr txBox="1">
            <a:spLocks/>
          </p:cNvSpPr>
          <p:nvPr/>
        </p:nvSpPr>
        <p:spPr>
          <a:xfrm>
            <a:off x="4695717" y="6289077"/>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
        <p:nvSpPr>
          <p:cNvPr id="9" name="TextBox 8">
            <a:extLst>
              <a:ext uri="{FF2B5EF4-FFF2-40B4-BE49-F238E27FC236}">
                <a16:creationId xmlns:a16="http://schemas.microsoft.com/office/drawing/2014/main" id="{E00832E7-6D05-4D8B-927D-ED82111208C3}"/>
              </a:ext>
            </a:extLst>
          </p:cNvPr>
          <p:cNvSpPr txBox="1"/>
          <p:nvPr/>
        </p:nvSpPr>
        <p:spPr>
          <a:xfrm>
            <a:off x="666982" y="1339620"/>
            <a:ext cx="7233845" cy="4849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ABSC (Automatic braking and speed control) System basically controls the speed of the vehicle by continuously feeding the driving atmosphere to the pre-trained deep neural network as digital image captured by the camera sensor</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Neural Network predicts the speed and the amount of braking required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vehicle’s embedded unit automatically alerts the driver to reduce the speed according to the prediction and waits for the user response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it doesn't get any input from the user, vehicle’s Diagnostic System unit automatically commands the microcontroller to attain speed predicted by the deep neural network</a:t>
            </a:r>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fontAlgn="base">
              <a:lnSpc>
                <a:spcPct val="150000"/>
              </a:lnSpc>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The network architecture consists of 9 layers, including a normalization layer, 5 convolutional layers, and 3 fully connected layers</a:t>
            </a:r>
          </a:p>
          <a:p>
            <a:pPr marL="285750" indent="-285750" fontAlgn="base">
              <a:lnSpc>
                <a:spcPct val="150000"/>
              </a:lnSpc>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The convoluted image is then passed to the fully-connected layer for prediction</a:t>
            </a:r>
          </a:p>
          <a:p>
            <a:pPr marL="285750" indent="-285750">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AD730D9-2209-406C-B98A-0AF159265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71" y="1339620"/>
            <a:ext cx="3412647" cy="4458983"/>
          </a:xfrm>
          <a:prstGeom prst="rect">
            <a:avLst/>
          </a:prstGeom>
        </p:spPr>
      </p:pic>
    </p:spTree>
    <p:extLst>
      <p:ext uri="{BB962C8B-B14F-4D97-AF65-F5344CB8AC3E}">
        <p14:creationId xmlns:p14="http://schemas.microsoft.com/office/powerpoint/2010/main" val="297824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07/04/2022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9</a:t>
            </a:fld>
            <a:r>
              <a:rPr lang="en-US" dirty="0"/>
              <a:t>/11</a:t>
            </a: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6" name="Picture 5">
            <a:extLst>
              <a:ext uri="{FF2B5EF4-FFF2-40B4-BE49-F238E27FC236}">
                <a16:creationId xmlns:a16="http://schemas.microsoft.com/office/drawing/2014/main" id="{6832FD1E-CC53-4E6A-B23C-AB0BA4E9F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54" y="381664"/>
            <a:ext cx="2404168" cy="2318957"/>
          </a:xfrm>
          <a:prstGeom prst="rect">
            <a:avLst/>
          </a:prstGeom>
        </p:spPr>
      </p:pic>
      <p:pic>
        <p:nvPicPr>
          <p:cNvPr id="17" name="Picture 16">
            <a:extLst>
              <a:ext uri="{FF2B5EF4-FFF2-40B4-BE49-F238E27FC236}">
                <a16:creationId xmlns:a16="http://schemas.microsoft.com/office/drawing/2014/main" id="{1A3E8EE1-1465-4BAE-939F-DB5510AB3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64" y="3429000"/>
            <a:ext cx="1959956" cy="2227900"/>
          </a:xfrm>
          <a:prstGeom prst="rect">
            <a:avLst/>
          </a:prstGeom>
        </p:spPr>
      </p:pic>
      <p:pic>
        <p:nvPicPr>
          <p:cNvPr id="19" name="Picture 18">
            <a:extLst>
              <a:ext uri="{FF2B5EF4-FFF2-40B4-BE49-F238E27FC236}">
                <a16:creationId xmlns:a16="http://schemas.microsoft.com/office/drawing/2014/main" id="{6C7D5647-07BF-4454-B1DD-31989562A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483" y="400200"/>
            <a:ext cx="5588163" cy="3143342"/>
          </a:xfrm>
          <a:prstGeom prst="rect">
            <a:avLst/>
          </a:prstGeom>
        </p:spPr>
      </p:pic>
      <p:pic>
        <p:nvPicPr>
          <p:cNvPr id="21" name="Picture 20">
            <a:extLst>
              <a:ext uri="{FF2B5EF4-FFF2-40B4-BE49-F238E27FC236}">
                <a16:creationId xmlns:a16="http://schemas.microsoft.com/office/drawing/2014/main" id="{D676909C-3CC6-4152-9819-A59D57EB0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242" y="3778643"/>
            <a:ext cx="3051758" cy="2227899"/>
          </a:xfrm>
          <a:prstGeom prst="rect">
            <a:avLst/>
          </a:prstGeom>
        </p:spPr>
      </p:pic>
      <p:pic>
        <p:nvPicPr>
          <p:cNvPr id="23" name="Picture 22">
            <a:extLst>
              <a:ext uri="{FF2B5EF4-FFF2-40B4-BE49-F238E27FC236}">
                <a16:creationId xmlns:a16="http://schemas.microsoft.com/office/drawing/2014/main" id="{46DEFE23-5AC7-40BE-BB52-091D494196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7599" y="3998085"/>
            <a:ext cx="3724275" cy="1866900"/>
          </a:xfrm>
          <a:prstGeom prst="rect">
            <a:avLst/>
          </a:prstGeom>
        </p:spPr>
      </p:pic>
      <p:pic>
        <p:nvPicPr>
          <p:cNvPr id="25" name="Picture 24">
            <a:extLst>
              <a:ext uri="{FF2B5EF4-FFF2-40B4-BE49-F238E27FC236}">
                <a16:creationId xmlns:a16="http://schemas.microsoft.com/office/drawing/2014/main" id="{FEB32942-38B7-4586-A443-26CFA13533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0428" y="409849"/>
            <a:ext cx="2743200" cy="226258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80617CD-5051-4856-83CF-78812D9D2D2B}"/>
                  </a:ext>
                </a:extLst>
              </p:cNvPr>
              <p:cNvSpPr txBox="1"/>
              <p:nvPr/>
            </p:nvSpPr>
            <p:spPr>
              <a:xfrm>
                <a:off x="-487166" y="2714157"/>
                <a:ext cx="387335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r>
                        <a:rPr lang="en-IN" b="0" i="1" smtClean="0">
                          <a:latin typeface="Cambria Math" panose="02040503050406030204" pitchFamily="18" charset="0"/>
                          <a:ea typeface="Cambria Math" panose="02040503050406030204" pitchFamily="18" charset="0"/>
                        </a:rPr>
                        <m:t>×3 </m:t>
                      </m:r>
                      <m:r>
                        <a:rPr lang="en-IN" b="0" i="1" smtClean="0">
                          <a:latin typeface="Cambria Math" panose="02040503050406030204" pitchFamily="18" charset="0"/>
                          <a:ea typeface="Cambria Math" panose="02040503050406030204" pitchFamily="18" charset="0"/>
                        </a:rPr>
                        <m:t>𝐾𝑒𝑟𝑛𝑒𝑙</m:t>
                      </m:r>
                      <m:r>
                        <a:rPr lang="en-IN" b="0" i="1" smtClean="0">
                          <a:latin typeface="Cambria Math" panose="02040503050406030204" pitchFamily="18" charset="0"/>
                          <a:ea typeface="Cambria Math" panose="02040503050406030204" pitchFamily="18" charset="0"/>
                        </a:rPr>
                        <m:t> </m:t>
                      </m:r>
                    </m:oMath>
                  </m:oMathPara>
                </a14:m>
                <a:endParaRPr lang="en-IN" dirty="0"/>
              </a:p>
            </p:txBody>
          </p:sp>
        </mc:Choice>
        <mc:Fallback>
          <p:sp>
            <p:nvSpPr>
              <p:cNvPr id="28" name="TextBox 27">
                <a:extLst>
                  <a:ext uri="{FF2B5EF4-FFF2-40B4-BE49-F238E27FC236}">
                    <a16:creationId xmlns:a16="http://schemas.microsoft.com/office/drawing/2014/main" id="{B80617CD-5051-4856-83CF-78812D9D2D2B}"/>
                  </a:ext>
                </a:extLst>
              </p:cNvPr>
              <p:cNvSpPr txBox="1">
                <a:spLocks noRot="1" noChangeAspect="1" noMove="1" noResize="1" noEditPoints="1" noAdjustHandles="1" noChangeArrowheads="1" noChangeShapeType="1" noTextEdit="1"/>
              </p:cNvSpPr>
              <p:nvPr/>
            </p:nvSpPr>
            <p:spPr>
              <a:xfrm>
                <a:off x="-487166" y="2714157"/>
                <a:ext cx="3873357"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0B1EC84-B7D4-4A02-9FF1-C5921DEA6CB7}"/>
                  </a:ext>
                </a:extLst>
              </p:cNvPr>
              <p:cNvSpPr txBox="1"/>
              <p:nvPr/>
            </p:nvSpPr>
            <p:spPr>
              <a:xfrm>
                <a:off x="-537842" y="5680319"/>
                <a:ext cx="387335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5</m:t>
                      </m:r>
                      <m:r>
                        <a:rPr lang="en-IN" b="0" i="1" smtClean="0">
                          <a:latin typeface="Cambria Math" panose="02040503050406030204" pitchFamily="18" charset="0"/>
                          <a:ea typeface="Cambria Math" panose="02040503050406030204" pitchFamily="18" charset="0"/>
                        </a:rPr>
                        <m:t>×5 </m:t>
                      </m:r>
                      <m:r>
                        <a:rPr lang="en-IN" b="0" i="1" smtClean="0">
                          <a:latin typeface="Cambria Math" panose="02040503050406030204" pitchFamily="18" charset="0"/>
                          <a:ea typeface="Cambria Math" panose="02040503050406030204" pitchFamily="18" charset="0"/>
                        </a:rPr>
                        <m:t>𝐾𝑒𝑟𝑛𝑒𝑙</m:t>
                      </m:r>
                      <m:r>
                        <a:rPr lang="en-IN" b="0" i="1" smtClean="0">
                          <a:latin typeface="Cambria Math" panose="02040503050406030204" pitchFamily="18" charset="0"/>
                          <a:ea typeface="Cambria Math" panose="02040503050406030204" pitchFamily="18" charset="0"/>
                        </a:rPr>
                        <m:t> </m:t>
                      </m:r>
                    </m:oMath>
                  </m:oMathPara>
                </a14:m>
                <a:endParaRPr lang="en-IN" dirty="0"/>
              </a:p>
            </p:txBody>
          </p:sp>
        </mc:Choice>
        <mc:Fallback>
          <p:sp>
            <p:nvSpPr>
              <p:cNvPr id="29" name="TextBox 28">
                <a:extLst>
                  <a:ext uri="{FF2B5EF4-FFF2-40B4-BE49-F238E27FC236}">
                    <a16:creationId xmlns:a16="http://schemas.microsoft.com/office/drawing/2014/main" id="{C0B1EC84-B7D4-4A02-9FF1-C5921DEA6CB7}"/>
                  </a:ext>
                </a:extLst>
              </p:cNvPr>
              <p:cNvSpPr txBox="1">
                <a:spLocks noRot="1" noChangeAspect="1" noMove="1" noResize="1" noEditPoints="1" noAdjustHandles="1" noChangeArrowheads="1" noChangeShapeType="1" noTextEdit="1"/>
              </p:cNvSpPr>
              <p:nvPr/>
            </p:nvSpPr>
            <p:spPr>
              <a:xfrm>
                <a:off x="-537842" y="5680319"/>
                <a:ext cx="3873357"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CB8652D-7DD3-4D59-8694-F025F0813405}"/>
                  </a:ext>
                </a:extLst>
              </p:cNvPr>
              <p:cNvSpPr txBox="1"/>
              <p:nvPr/>
            </p:nvSpPr>
            <p:spPr>
              <a:xfrm>
                <a:off x="3097258" y="3106908"/>
                <a:ext cx="3263517" cy="369332"/>
              </a:xfrm>
              <a:prstGeom prst="rect">
                <a:avLst/>
              </a:prstGeom>
              <a:noFill/>
            </p:spPr>
            <p:txBody>
              <a:bodyPr wrap="square" rtlCol="0">
                <a:spAutoFit/>
              </a:bodyPr>
              <a:lstStyle/>
              <a:p>
                <a:pPr algn="ctr"/>
                <a:r>
                  <a:rPr lang="en-IN" b="0" dirty="0" err="1">
                    <a:ea typeface="Cambria Math" panose="02040503050406030204" pitchFamily="18" charset="0"/>
                  </a:rPr>
                  <a:t>Convo</a:t>
                </a:r>
                <a:r>
                  <a:rPr lang="en-IN" b="0" dirty="0">
                    <a:ea typeface="Cambria Math" panose="02040503050406030204" pitchFamily="18" charset="0"/>
                  </a:rPr>
                  <a:t>lution</a:t>
                </a:r>
                <a14:m>
                  <m:oMath xmlns:m="http://schemas.openxmlformats.org/officeDocument/2006/math">
                    <m:r>
                      <a:rPr lang="en-IN" b="0" i="1" smtClean="0">
                        <a:latin typeface="Cambria Math" panose="02040503050406030204" pitchFamily="18" charset="0"/>
                        <a:ea typeface="Cambria Math" panose="02040503050406030204" pitchFamily="18" charset="0"/>
                      </a:rPr>
                      <m:t> </m:t>
                    </m:r>
                  </m:oMath>
                </a14:m>
                <a:endParaRPr lang="en-IN" dirty="0"/>
              </a:p>
            </p:txBody>
          </p:sp>
        </mc:Choice>
        <mc:Fallback>
          <p:sp>
            <p:nvSpPr>
              <p:cNvPr id="30" name="TextBox 29">
                <a:extLst>
                  <a:ext uri="{FF2B5EF4-FFF2-40B4-BE49-F238E27FC236}">
                    <a16:creationId xmlns:a16="http://schemas.microsoft.com/office/drawing/2014/main" id="{FCB8652D-7DD3-4D59-8694-F025F0813405}"/>
                  </a:ext>
                </a:extLst>
              </p:cNvPr>
              <p:cNvSpPr txBox="1">
                <a:spLocks noRot="1" noChangeAspect="1" noMove="1" noResize="1" noEditPoints="1" noAdjustHandles="1" noChangeArrowheads="1" noChangeShapeType="1" noTextEdit="1"/>
              </p:cNvSpPr>
              <p:nvPr/>
            </p:nvSpPr>
            <p:spPr>
              <a:xfrm>
                <a:off x="3097258" y="3106908"/>
                <a:ext cx="3263517" cy="369332"/>
              </a:xfrm>
              <a:prstGeom prst="rect">
                <a:avLst/>
              </a:prstGeom>
              <a:blipFill>
                <a:blip r:embed="rId10"/>
                <a:stretch>
                  <a:fillRect t="-10000" b="-26667"/>
                </a:stretch>
              </a:blipFill>
            </p:spPr>
            <p:txBody>
              <a:bodyPr/>
              <a:lstStyle/>
              <a:p>
                <a:r>
                  <a:rPr lang="en-IN">
                    <a:noFill/>
                  </a:rPr>
                  <a:t> </a:t>
                </a:r>
              </a:p>
            </p:txBody>
          </p:sp>
        </mc:Fallback>
      </mc:AlternateContent>
    </p:spTree>
    <p:extLst>
      <p:ext uri="{BB962C8B-B14F-4D97-AF65-F5344CB8AC3E}">
        <p14:creationId xmlns:p14="http://schemas.microsoft.com/office/powerpoint/2010/main" val="759012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1468</Words>
  <Application>Microsoft Office PowerPoint</Application>
  <PresentationFormat>Widescreen</PresentationFormat>
  <Paragraphs>124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Cambria Math</vt:lpstr>
      <vt:lpstr>Tahoma</vt:lpstr>
      <vt:lpstr>Times New Roman</vt:lpstr>
      <vt:lpstr>Office Theme</vt:lpstr>
      <vt:lpstr>AUTOMATIC BRAKING AND SPEED CONTROL SYSTEM USING DEEP NEURAL NETWORKS</vt:lpstr>
      <vt:lpstr>PowerPoint Presentation</vt:lpstr>
      <vt:lpstr>1. Introduction</vt:lpstr>
      <vt:lpstr>2. Literature Review </vt:lpstr>
      <vt:lpstr>PowerPoint Presentation</vt:lpstr>
      <vt:lpstr>PowerPoint Presentation</vt:lpstr>
      <vt:lpstr>3. Objectives</vt:lpstr>
      <vt:lpstr>4. Methodology &amp; Work Done</vt:lpstr>
      <vt:lpstr>PowerPoint Presentation</vt:lpstr>
      <vt:lpstr>PowerPoint Presentation</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Title Mini Project Title Mini Project Title</dc:title>
  <dc:creator>Aneesh</dc:creator>
  <cp:lastModifiedBy>cheth</cp:lastModifiedBy>
  <cp:revision>53</cp:revision>
  <dcterms:created xsi:type="dcterms:W3CDTF">2021-04-07T10:20:01Z</dcterms:created>
  <dcterms:modified xsi:type="dcterms:W3CDTF">2022-04-07T05:34:20Z</dcterms:modified>
</cp:coreProperties>
</file>